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61" r:id="rId3"/>
    <p:sldId id="262" r:id="rId4"/>
    <p:sldId id="263" r:id="rId5"/>
    <p:sldId id="264" r:id="rId6"/>
    <p:sldId id="265" r:id="rId7"/>
    <p:sldId id="268" r:id="rId8"/>
    <p:sldId id="267" r:id="rId9"/>
    <p:sldId id="266"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95F3"/>
    <a:srgbClr val="909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514728623812359"/>
          <c:y val="0.18093021490717576"/>
          <c:w val="0.34221885842802968"/>
          <c:h val="0.63696730373294508"/>
        </c:manualLayout>
      </c:layout>
      <c:pieChart>
        <c:varyColors val="1"/>
        <c:ser>
          <c:idx val="0"/>
          <c:order val="0"/>
          <c:tx>
            <c:strRef>
              <c:f>Sheet1!$B$1</c:f>
              <c:strCache>
                <c:ptCount val="1"/>
                <c:pt idx="0">
                  <c:v>2023 Mobile Game Market</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Hypercasual</c:v>
                </c:pt>
                <c:pt idx="1">
                  <c:v>Casual</c:v>
                </c:pt>
                <c:pt idx="2">
                  <c:v>Hybridcasual</c:v>
                </c:pt>
                <c:pt idx="3">
                  <c:v>Mid-core</c:v>
                </c:pt>
              </c:strCache>
            </c:strRef>
          </c:cat>
          <c:val>
            <c:numRef>
              <c:f>Sheet1!$B$2:$B$5</c:f>
              <c:numCache>
                <c:formatCode>0%</c:formatCode>
                <c:ptCount val="4"/>
                <c:pt idx="0">
                  <c:v>0.37</c:v>
                </c:pt>
                <c:pt idx="1">
                  <c:v>0.36</c:v>
                </c:pt>
                <c:pt idx="2">
                  <c:v>0.15</c:v>
                </c:pt>
                <c:pt idx="3">
                  <c:v>0.12</c:v>
                </c:pt>
              </c:numCache>
            </c:numRef>
          </c:val>
          <c:extLst>
            <c:ext xmlns:c16="http://schemas.microsoft.com/office/drawing/2014/chart" uri="{C3380CC4-5D6E-409C-BE32-E72D297353CC}">
              <c16:uniqueId val="{00000000-C706-4150-A0C6-CE99843CA31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5.0000067216136167E-2"/>
          <c:y val="0.13024126336210692"/>
          <c:w val="0.40204032340819873"/>
          <c:h val="0.694982190807946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bestFit"/>
          <c:showLegendKey val="0"/>
          <c:showVal val="1"/>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514728623812359"/>
          <c:y val="0.18093021490717576"/>
          <c:w val="0.34221885842802968"/>
          <c:h val="0.63696730373294508"/>
        </c:manualLayout>
      </c:layout>
      <c:pieChart>
        <c:varyColors val="1"/>
        <c:ser>
          <c:idx val="0"/>
          <c:order val="0"/>
          <c:tx>
            <c:strRef>
              <c:f>Sheet1!$B$1</c:f>
              <c:strCache>
                <c:ptCount val="1"/>
                <c:pt idx="0">
                  <c:v>2023 Mobile Game Market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E37-4DB5-AABE-4972014C8D4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E37-4DB5-AABE-4972014C8D4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E37-4DB5-AABE-4972014C8D4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E37-4DB5-AABE-4972014C8D4B}"/>
              </c:ext>
            </c:extLst>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16-24</c:v>
                </c:pt>
                <c:pt idx="1">
                  <c:v>25-34</c:v>
                </c:pt>
                <c:pt idx="2">
                  <c:v>35-44</c:v>
                </c:pt>
                <c:pt idx="3">
                  <c:v>45-54</c:v>
                </c:pt>
                <c:pt idx="4">
                  <c:v>55-64</c:v>
                </c:pt>
              </c:strCache>
            </c:strRef>
          </c:cat>
          <c:val>
            <c:numRef>
              <c:f>Sheet1!$B$2:$B$6</c:f>
              <c:numCache>
                <c:formatCode>0%</c:formatCode>
                <c:ptCount val="5"/>
                <c:pt idx="0">
                  <c:v>0.14000000000000001</c:v>
                </c:pt>
                <c:pt idx="1">
                  <c:v>0.3</c:v>
                </c:pt>
                <c:pt idx="2">
                  <c:v>0.24</c:v>
                </c:pt>
                <c:pt idx="3">
                  <c:v>0.2</c:v>
                </c:pt>
                <c:pt idx="4">
                  <c:v>0.12</c:v>
                </c:pt>
              </c:numCache>
            </c:numRef>
          </c:val>
          <c:extLst>
            <c:ext xmlns:c16="http://schemas.microsoft.com/office/drawing/2014/chart" uri="{C3380CC4-5D6E-409C-BE32-E72D297353CC}">
              <c16:uniqueId val="{00000000-C706-4150-A0C6-CE99843CA31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5.0000067216136167E-2"/>
          <c:y val="0.13024126336210692"/>
          <c:w val="0.40204032340819873"/>
          <c:h val="0.694982190807946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593126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88442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88354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076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59573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44566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5667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1218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0986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37577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10/27/2024</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155958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10/27/2024</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399470404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png"/><Relationship Id="rId7" Type="http://schemas.openxmlformats.org/officeDocument/2006/relationships/hyperlink" Target="https://www.mmaglobal.com/research/myth-busting-mobile-gaming-demographics"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www.polygon.com/23649389/tiktok-sludge-content-subway-surfers-attention-span-hasanabi" TargetMode="External"/><Relationship Id="rId5" Type="http://schemas.openxmlformats.org/officeDocument/2006/relationships/hyperlink" Target="https://supersonic.com/learn/blog/the-past-present-and-future-of-hyper-casual-runner-games" TargetMode="External"/><Relationship Id="rId10" Type="http://schemas.openxmlformats.org/officeDocument/2006/relationships/chart" Target="../charts/chart3.xml"/><Relationship Id="rId4" Type="http://schemas.openxmlformats.org/officeDocument/2006/relationships/hyperlink" Target="https://www.blog.udonis.co/mobile-marketing/mobile-games/mobile-game-market-trends" TargetMode="External"/><Relationship Id="rId9"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rock with blue text&#10;&#10;Description automatically generated">
            <a:extLst>
              <a:ext uri="{FF2B5EF4-FFF2-40B4-BE49-F238E27FC236}">
                <a16:creationId xmlns:a16="http://schemas.microsoft.com/office/drawing/2014/main" id="{4A7F77D6-138A-B037-4C26-62E303EF178B}"/>
              </a:ext>
            </a:extLst>
          </p:cNvPr>
          <p:cNvPicPr>
            <a:picLocks noChangeAspect="1"/>
          </p:cNvPicPr>
          <p:nvPr/>
        </p:nvPicPr>
        <p:blipFill>
          <a:blip r:embed="rId2">
            <a:extLst>
              <a:ext uri="{28A0092B-C50C-407E-A947-70E740481C1C}">
                <a14:useLocalDpi xmlns:a14="http://schemas.microsoft.com/office/drawing/2010/main" val="0"/>
              </a:ext>
            </a:extLst>
          </a:blip>
          <a:srcRect l="3707" r="12738" b="1"/>
          <a:stretch/>
        </p:blipFill>
        <p:spPr>
          <a:xfrm>
            <a:off x="-4" y="10"/>
            <a:ext cx="12192000" cy="6857990"/>
          </a:xfrm>
          <a:prstGeom prst="rect">
            <a:avLst/>
          </a:prstGeom>
        </p:spPr>
      </p:pic>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265714"/>
            <a:ext cx="12192002" cy="3592285"/>
          </a:xfrm>
          <a:prstGeom prst="rect">
            <a:avLst/>
          </a:prstGeom>
          <a:gradFill>
            <a:gsLst>
              <a:gs pos="0">
                <a:srgbClr val="000000">
                  <a:alpha val="0"/>
                </a:srgbClr>
              </a:gs>
              <a:gs pos="84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BBE5895-499B-AEA1-CD93-BBA20D632BC9}"/>
              </a:ext>
            </a:extLst>
          </p:cNvPr>
          <p:cNvSpPr>
            <a:spLocks noGrp="1"/>
          </p:cNvSpPr>
          <p:nvPr>
            <p:ph type="subTitle" idx="1"/>
          </p:nvPr>
        </p:nvSpPr>
        <p:spPr>
          <a:xfrm>
            <a:off x="6374296" y="5671575"/>
            <a:ext cx="5448300" cy="906473"/>
          </a:xfrm>
        </p:spPr>
        <p:txBody>
          <a:bodyPr>
            <a:normAutofit/>
          </a:bodyPr>
          <a:lstStyle/>
          <a:p>
            <a:pPr algn="r">
              <a:lnSpc>
                <a:spcPct val="100000"/>
              </a:lnSpc>
            </a:pPr>
            <a:r>
              <a:rPr lang="en-GB" sz="1100" dirty="0">
                <a:solidFill>
                  <a:srgbClr val="FFFFFF"/>
                </a:solidFill>
              </a:rPr>
              <a:t>Henry Cutts</a:t>
            </a:r>
          </a:p>
          <a:p>
            <a:pPr algn="r">
              <a:lnSpc>
                <a:spcPct val="100000"/>
              </a:lnSpc>
            </a:pPr>
            <a:r>
              <a:rPr lang="en-GB" sz="1100" dirty="0">
                <a:solidFill>
                  <a:srgbClr val="FFFFFF"/>
                </a:solidFill>
              </a:rPr>
              <a:t>s12782638</a:t>
            </a:r>
          </a:p>
          <a:p>
            <a:pPr algn="r">
              <a:lnSpc>
                <a:spcPct val="100000"/>
              </a:lnSpc>
            </a:pPr>
            <a:r>
              <a:rPr lang="en-GB" sz="1100" dirty="0">
                <a:solidFill>
                  <a:srgbClr val="FFFFFF"/>
                </a:solidFill>
              </a:rPr>
              <a:t>Mobile Game Development (CMP6187)</a:t>
            </a:r>
          </a:p>
        </p:txBody>
      </p:sp>
    </p:spTree>
    <p:extLst>
      <p:ext uri="{BB962C8B-B14F-4D97-AF65-F5344CB8AC3E}">
        <p14:creationId xmlns:p14="http://schemas.microsoft.com/office/powerpoint/2010/main" val="425979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AA76B29E-CF95-900C-FF44-B2C7F975A54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42DDD63-AFB6-0C05-09C6-D771765A3E79}"/>
              </a:ext>
            </a:extLst>
          </p:cNvPr>
          <p:cNvSpPr>
            <a:spLocks noGrp="1"/>
          </p:cNvSpPr>
          <p:nvPr>
            <p:ph type="title"/>
          </p:nvPr>
        </p:nvSpPr>
        <p:spPr>
          <a:xfrm>
            <a:off x="414246" y="3429000"/>
            <a:ext cx="6255589" cy="2571750"/>
          </a:xfrm>
        </p:spPr>
        <p:txBody>
          <a:bodyPr>
            <a:noAutofit/>
          </a:bodyPr>
          <a:lstStyle/>
          <a:p>
            <a:pPr algn="ctr"/>
            <a:r>
              <a:rPr lang="en-GB" sz="6600" dirty="0"/>
              <a:t>THANKS FOR WATCHING!</a:t>
            </a:r>
          </a:p>
        </p:txBody>
      </p:sp>
      <p:pic>
        <p:nvPicPr>
          <p:cNvPr id="17" name="Picture 16" descr="A white rock with blue text&#10;&#10;Description automatically generated">
            <a:extLst>
              <a:ext uri="{FF2B5EF4-FFF2-40B4-BE49-F238E27FC236}">
                <a16:creationId xmlns:a16="http://schemas.microsoft.com/office/drawing/2014/main" id="{040942B7-5771-BF55-8AAD-3ED06FAE9519}"/>
              </a:ext>
            </a:extLst>
          </p:cNvPr>
          <p:cNvPicPr>
            <a:picLocks noChangeAspect="1"/>
          </p:cNvPicPr>
          <p:nvPr/>
        </p:nvPicPr>
        <p:blipFill>
          <a:blip r:embed="rId3">
            <a:extLst>
              <a:ext uri="{28A0092B-C50C-407E-A947-70E740481C1C}">
                <a14:useLocalDpi xmlns:a14="http://schemas.microsoft.com/office/drawing/2010/main" val="0"/>
              </a:ext>
            </a:extLst>
          </a:blip>
          <a:srcRect l="3707" r="12738" b="1"/>
          <a:stretch/>
        </p:blipFill>
        <p:spPr>
          <a:xfrm>
            <a:off x="652371" y="373864"/>
            <a:ext cx="6017464" cy="3384819"/>
          </a:xfrm>
          <a:prstGeom prst="rect">
            <a:avLst/>
          </a:prstGeom>
        </p:spPr>
      </p:pic>
      <p:sp>
        <p:nvSpPr>
          <p:cNvPr id="2" name="Rectangle: Rounded Corners 1">
            <a:extLst>
              <a:ext uri="{FF2B5EF4-FFF2-40B4-BE49-F238E27FC236}">
                <a16:creationId xmlns:a16="http://schemas.microsoft.com/office/drawing/2014/main" id="{0C37371F-FAE5-9573-C077-C5F6E9A3010F}"/>
              </a:ext>
            </a:extLst>
          </p:cNvPr>
          <p:cNvSpPr/>
          <p:nvPr/>
        </p:nvSpPr>
        <p:spPr>
          <a:xfrm>
            <a:off x="6807200" y="695325"/>
            <a:ext cx="5190836" cy="5467350"/>
          </a:xfrm>
          <a:prstGeom prst="roundRect">
            <a:avLst>
              <a:gd name="adj" fmla="val 4781"/>
            </a:avLst>
          </a:prstGeom>
          <a:solidFill>
            <a:srgbClr val="8895F3">
              <a:alpha val="90000"/>
            </a:srgb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C3ADE50B-A9E5-5866-5CFD-268B1429A9B3}"/>
              </a:ext>
            </a:extLst>
          </p:cNvPr>
          <p:cNvSpPr txBox="1">
            <a:spLocks/>
          </p:cNvSpPr>
          <p:nvPr/>
        </p:nvSpPr>
        <p:spPr>
          <a:xfrm>
            <a:off x="6807201" y="571500"/>
            <a:ext cx="5190836" cy="880353"/>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algn="ctr"/>
            <a:r>
              <a:rPr lang="en-GB" dirty="0"/>
              <a:t>Credits</a:t>
            </a:r>
          </a:p>
        </p:txBody>
      </p:sp>
      <p:sp>
        <p:nvSpPr>
          <p:cNvPr id="4" name="Content Placeholder 2">
            <a:extLst>
              <a:ext uri="{FF2B5EF4-FFF2-40B4-BE49-F238E27FC236}">
                <a16:creationId xmlns:a16="http://schemas.microsoft.com/office/drawing/2014/main" id="{79B34227-C704-4EF8-BEA4-5F3EDF6B16F9}"/>
              </a:ext>
            </a:extLst>
          </p:cNvPr>
          <p:cNvSpPr>
            <a:spLocks noGrp="1"/>
          </p:cNvSpPr>
          <p:nvPr>
            <p:ph idx="1"/>
          </p:nvPr>
        </p:nvSpPr>
        <p:spPr>
          <a:xfrm>
            <a:off x="7029205" y="1752600"/>
            <a:ext cx="4694146" cy="3848100"/>
          </a:xfrm>
          <a:effectLst/>
        </p:spPr>
        <p:txBody>
          <a:bodyPr>
            <a:normAutofit/>
          </a:bodyPr>
          <a:lstStyle/>
          <a:p>
            <a:pPr marL="0" indent="0">
              <a:buNone/>
            </a:pPr>
            <a:r>
              <a:rPr lang="en-GB" sz="1000" b="1" dirty="0">
                <a:effectLst>
                  <a:outerShdw blurRad="50800" dist="38100" dir="2700000" algn="tl" rotWithShape="0">
                    <a:prstClr val="black">
                      <a:alpha val="50000"/>
                    </a:prstClr>
                  </a:outerShdw>
                </a:effectLst>
              </a:rPr>
              <a:t>Snowboarder Game Icon by </a:t>
            </a:r>
            <a:r>
              <a:rPr lang="en-GB" sz="1000" b="1" dirty="0" err="1">
                <a:effectLst>
                  <a:outerShdw blurRad="50800" dist="38100" dir="2700000" algn="tl" rotWithShape="0">
                    <a:prstClr val="black">
                      <a:alpha val="50000"/>
                    </a:prstClr>
                  </a:outerShdw>
                </a:effectLst>
              </a:rPr>
              <a:t>Dreamcreateicons</a:t>
            </a:r>
            <a:br>
              <a:rPr lang="en-GB" sz="1000" b="1" dirty="0">
                <a:effectLst>
                  <a:outerShdw blurRad="50800" dist="38100" dir="2700000" algn="tl" rotWithShape="0">
                    <a:prstClr val="black">
                      <a:alpha val="50000"/>
                    </a:prstClr>
                  </a:outerShdw>
                </a:effectLst>
              </a:rPr>
            </a:br>
            <a:r>
              <a:rPr lang="en-GB" sz="1000" b="1" dirty="0">
                <a:effectLst>
                  <a:outerShdw blurRad="50800" dist="38100" dir="2700000" algn="tl" rotWithShape="0">
                    <a:prstClr val="black">
                      <a:alpha val="50000"/>
                    </a:prstClr>
                  </a:outerShdw>
                </a:effectLst>
              </a:rPr>
              <a:t>https://www.flaticon.com/free-icons/snowboard - Licence: CC0</a:t>
            </a:r>
          </a:p>
          <a:p>
            <a:pPr marL="0" indent="0">
              <a:buNone/>
            </a:pPr>
            <a:r>
              <a:rPr lang="en-GB" sz="1000" b="1" dirty="0">
                <a:effectLst>
                  <a:outerShdw blurRad="50800" dist="38100" dir="2700000" algn="tl" rotWithShape="0">
                    <a:prstClr val="black">
                      <a:alpha val="50000"/>
                    </a:prstClr>
                  </a:outerShdw>
                </a:effectLst>
              </a:rPr>
              <a:t>"Cheery Monday" Kevin MacLeod (incompetech.com) (CC4.0)</a:t>
            </a:r>
          </a:p>
          <a:p>
            <a:pPr marL="0" indent="0">
              <a:buNone/>
            </a:pPr>
            <a:r>
              <a:rPr lang="en-GB" sz="1000" b="1" dirty="0">
                <a:effectLst>
                  <a:outerShdw blurRad="50800" dist="38100" dir="2700000" algn="tl" rotWithShape="0">
                    <a:prstClr val="black">
                      <a:alpha val="50000"/>
                    </a:prstClr>
                  </a:outerShdw>
                </a:effectLst>
              </a:rPr>
              <a:t>Platform generation code adapted from tutorial by </a:t>
            </a:r>
            <a:r>
              <a:rPr lang="en-GB" sz="1000" b="1" dirty="0" err="1">
                <a:effectLst>
                  <a:outerShdw blurRad="50800" dist="38100" dir="2700000" algn="tl" rotWithShape="0">
                    <a:prstClr val="black">
                      <a:alpha val="50000"/>
                    </a:prstClr>
                  </a:outerShdw>
                </a:effectLst>
              </a:rPr>
              <a:t>SharpCoderBlog</a:t>
            </a:r>
            <a:r>
              <a:rPr lang="en-GB" sz="1000" b="1" dirty="0">
                <a:effectLst>
                  <a:outerShdw blurRad="50800" dist="38100" dir="2700000" algn="tl" rotWithShape="0">
                    <a:prstClr val="black">
                      <a:alpha val="50000"/>
                    </a:prstClr>
                  </a:outerShdw>
                </a:effectLst>
              </a:rPr>
              <a:t> @ https://www.sharpcoderblog.com/blog/endless-runner-tutorial-in-unity-3d</a:t>
            </a:r>
          </a:p>
          <a:p>
            <a:pPr marL="0" indent="0">
              <a:buNone/>
            </a:pPr>
            <a:r>
              <a:rPr lang="en-GB" sz="1000" b="1" dirty="0">
                <a:effectLst>
                  <a:outerShdw blurRad="50800" dist="38100" dir="2700000" algn="tl" rotWithShape="0">
                    <a:prstClr val="black">
                      <a:alpha val="50000"/>
                    </a:prstClr>
                  </a:outerShdw>
                </a:effectLst>
              </a:rPr>
              <a:t>UI Icons pack: By Kenney @ https://kenney.nl/assets/ui-pack (CC0 licence)</a:t>
            </a:r>
          </a:p>
          <a:p>
            <a:pPr marL="0" indent="0">
              <a:buNone/>
            </a:pPr>
            <a:r>
              <a:rPr lang="en-GB" sz="1000" b="1" dirty="0">
                <a:effectLst>
                  <a:outerShdw blurRad="50800" dist="38100" dir="2700000" algn="tl" rotWithShape="0">
                    <a:prstClr val="black">
                      <a:alpha val="50000"/>
                    </a:prstClr>
                  </a:outerShdw>
                </a:effectLst>
              </a:rPr>
              <a:t>Snowy Skybox image: By </a:t>
            </a:r>
            <a:r>
              <a:rPr lang="en-GB" sz="1000" b="1" dirty="0" err="1">
                <a:effectLst>
                  <a:outerShdw blurRad="50800" dist="38100" dir="2700000" algn="tl" rotWithShape="0">
                    <a:prstClr val="black">
                      <a:alpha val="50000"/>
                    </a:prstClr>
                  </a:outerShdw>
                </a:effectLst>
              </a:rPr>
              <a:t>Sergej</a:t>
            </a:r>
            <a:r>
              <a:rPr lang="en-GB" sz="1000" b="1" dirty="0">
                <a:effectLst>
                  <a:outerShdw blurRad="50800" dist="38100" dir="2700000" algn="tl" rotWithShape="0">
                    <a:prstClr val="black">
                      <a:alpha val="50000"/>
                    </a:prstClr>
                  </a:outerShdw>
                </a:effectLst>
              </a:rPr>
              <a:t> </a:t>
            </a:r>
            <a:r>
              <a:rPr lang="en-GB" sz="1000" b="1" dirty="0" err="1">
                <a:effectLst>
                  <a:outerShdw blurRad="50800" dist="38100" dir="2700000" algn="tl" rotWithShape="0">
                    <a:prstClr val="black">
                      <a:alpha val="50000"/>
                    </a:prstClr>
                  </a:outerShdw>
                </a:effectLst>
              </a:rPr>
              <a:t>Majboroda</a:t>
            </a:r>
            <a:r>
              <a:rPr lang="en-GB" sz="1000" b="1" dirty="0">
                <a:effectLst>
                  <a:outerShdw blurRad="50800" dist="38100" dir="2700000" algn="tl" rotWithShape="0">
                    <a:prstClr val="black">
                      <a:alpha val="50000"/>
                    </a:prstClr>
                  </a:outerShdw>
                </a:effectLst>
              </a:rPr>
              <a:t> @ https://polyhaven.com/a/snow_field (CC0 licence)</a:t>
            </a:r>
          </a:p>
          <a:p>
            <a:pPr marL="0" indent="0">
              <a:buNone/>
            </a:pPr>
            <a:r>
              <a:rPr lang="en-GB" sz="1000" b="1" dirty="0">
                <a:effectLst>
                  <a:outerShdw blurRad="50800" dist="38100" dir="2700000" algn="tl" rotWithShape="0">
                    <a:prstClr val="black">
                      <a:alpha val="50000"/>
                    </a:prstClr>
                  </a:outerShdw>
                </a:effectLst>
              </a:rPr>
              <a:t>POLYGON Sampler Pack https://assetstore.unity.com/packages/3d/environments/polygon-sampler-pack-207048</a:t>
            </a:r>
          </a:p>
          <a:p>
            <a:pPr marL="0" indent="0">
              <a:buNone/>
            </a:pPr>
            <a:r>
              <a:rPr lang="en-GB" sz="1000" b="1" dirty="0">
                <a:effectLst>
                  <a:outerShdw blurRad="50800" dist="38100" dir="2700000" algn="tl" rotWithShape="0">
                    <a:prstClr val="black">
                      <a:alpha val="50000"/>
                    </a:prstClr>
                  </a:outerShdw>
                </a:effectLst>
              </a:rPr>
              <a:t>Pitch Background Image: "minimal snowy Christmas winter landscape with falling Snow" by </a:t>
            </a:r>
            <a:r>
              <a:rPr lang="en-GB" sz="1000" b="1" dirty="0" err="1">
                <a:effectLst>
                  <a:outerShdw blurRad="50800" dist="38100" dir="2700000" algn="tl" rotWithShape="0">
                    <a:prstClr val="black">
                      <a:alpha val="50000"/>
                    </a:prstClr>
                  </a:outerShdw>
                </a:effectLst>
              </a:rPr>
              <a:t>kjpargeter</a:t>
            </a:r>
            <a:r>
              <a:rPr lang="en-GB" sz="1000" b="1" dirty="0">
                <a:effectLst>
                  <a:outerShdw blurRad="50800" dist="38100" dir="2700000" algn="tl" rotWithShape="0">
                    <a:prstClr val="black">
                      <a:alpha val="50000"/>
                    </a:prstClr>
                  </a:outerShdw>
                </a:effectLst>
              </a:rPr>
              <a:t> @ https://www.freepik.com/free-vector/minimal-snowy-christmas-winter-landscape-with-falling-snow_366204722.htm</a:t>
            </a:r>
          </a:p>
        </p:txBody>
      </p:sp>
    </p:spTree>
    <p:extLst>
      <p:ext uri="{BB962C8B-B14F-4D97-AF65-F5344CB8AC3E}">
        <p14:creationId xmlns:p14="http://schemas.microsoft.com/office/powerpoint/2010/main" val="2565715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0EEC85DF-2A74-2047-4C17-AB2A8A5542DE}"/>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E2FF5435-09A0-7007-7976-C33F7BCFDD4E}"/>
              </a:ext>
            </a:extLst>
          </p:cNvPr>
          <p:cNvSpPr/>
          <p:nvPr/>
        </p:nvSpPr>
        <p:spPr>
          <a:xfrm>
            <a:off x="5191123" y="1038225"/>
            <a:ext cx="6746117" cy="5467350"/>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3E47CD97-9C3D-0735-BE84-D3264B6373A4}"/>
              </a:ext>
            </a:extLst>
          </p:cNvPr>
          <p:cNvSpPr/>
          <p:nvPr/>
        </p:nvSpPr>
        <p:spPr>
          <a:xfrm>
            <a:off x="573931" y="1038225"/>
            <a:ext cx="4169520" cy="5467350"/>
          </a:xfrm>
          <a:prstGeom prst="roundRect">
            <a:avLst>
              <a:gd name="adj" fmla="val 4781"/>
            </a:avLst>
          </a:prstGeom>
          <a:solidFill>
            <a:srgbClr val="8895F3">
              <a:alpha val="90000"/>
            </a:srgb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D02DC1F-EDAB-B806-4F0A-A19663528D0F}"/>
              </a:ext>
            </a:extLst>
          </p:cNvPr>
          <p:cNvSpPr>
            <a:spLocks noGrp="1"/>
          </p:cNvSpPr>
          <p:nvPr>
            <p:ph type="title"/>
          </p:nvPr>
        </p:nvSpPr>
        <p:spPr>
          <a:xfrm>
            <a:off x="573932" y="914400"/>
            <a:ext cx="4169520" cy="880353"/>
          </a:xfrm>
        </p:spPr>
        <p:txBody>
          <a:bodyPr>
            <a:normAutofit/>
          </a:bodyPr>
          <a:lstStyle/>
          <a:p>
            <a:pPr algn="ctr"/>
            <a:r>
              <a:rPr lang="en-GB" dirty="0"/>
              <a:t>Who am </a:t>
            </a:r>
            <a:r>
              <a:rPr lang="en-GB" dirty="0" err="1"/>
              <a:t>i</a:t>
            </a:r>
            <a:r>
              <a:rPr lang="en-GB" dirty="0"/>
              <a:t>?</a:t>
            </a:r>
          </a:p>
        </p:txBody>
      </p:sp>
      <p:sp>
        <p:nvSpPr>
          <p:cNvPr id="3" name="Content Placeholder 2">
            <a:extLst>
              <a:ext uri="{FF2B5EF4-FFF2-40B4-BE49-F238E27FC236}">
                <a16:creationId xmlns:a16="http://schemas.microsoft.com/office/drawing/2014/main" id="{2C7838EF-83C6-109B-65A6-C59308E6B6B6}"/>
              </a:ext>
            </a:extLst>
          </p:cNvPr>
          <p:cNvSpPr>
            <a:spLocks noGrp="1"/>
          </p:cNvSpPr>
          <p:nvPr>
            <p:ph idx="1"/>
          </p:nvPr>
        </p:nvSpPr>
        <p:spPr>
          <a:xfrm>
            <a:off x="733424" y="2095500"/>
            <a:ext cx="3770555" cy="3848100"/>
          </a:xfrm>
          <a:effectLst/>
        </p:spPr>
        <p:txBody>
          <a:bodyPr>
            <a:normAutofit/>
          </a:bodyPr>
          <a:lstStyle/>
          <a:p>
            <a:pPr marL="0" indent="0">
              <a:buNone/>
            </a:pPr>
            <a:r>
              <a:rPr lang="en-GB" sz="1600" b="1" dirty="0">
                <a:effectLst>
                  <a:outerShdw blurRad="50800" dist="38100" dir="2700000" algn="tl" rotWithShape="0">
                    <a:prstClr val="black">
                      <a:alpha val="50000"/>
                    </a:prstClr>
                  </a:outerShdw>
                </a:effectLst>
              </a:rPr>
              <a:t>I’ve been playing games for as long as I can remember and making them for the past two years. </a:t>
            </a:r>
          </a:p>
          <a:p>
            <a:pPr marL="0" indent="0">
              <a:buNone/>
            </a:pPr>
            <a:r>
              <a:rPr lang="en-GB" sz="1600" b="1" dirty="0">
                <a:effectLst>
                  <a:outerShdw blurRad="50800" dist="38100" dir="2700000" algn="tl" rotWithShape="0">
                    <a:prstClr val="black">
                      <a:alpha val="50000"/>
                    </a:prstClr>
                  </a:outerShdw>
                </a:effectLst>
              </a:rPr>
              <a:t>While most of my gaming experiences have been large, expensive AAA games, I’ve developed a fondness and desire to create smaller indie games. </a:t>
            </a:r>
          </a:p>
          <a:p>
            <a:pPr marL="0" indent="0">
              <a:buNone/>
            </a:pPr>
            <a:r>
              <a:rPr lang="en-GB" sz="1600" b="1" dirty="0">
                <a:effectLst>
                  <a:outerShdw blurRad="50800" dist="38100" dir="2700000" algn="tl" rotWithShape="0">
                    <a:prstClr val="black">
                      <a:alpha val="50000"/>
                    </a:prstClr>
                  </a:outerShdw>
                </a:effectLst>
              </a:rPr>
              <a:t>I believe games have a unique capacity for empathetic communication with players owing to their interactive elements.</a:t>
            </a:r>
          </a:p>
          <a:p>
            <a:pPr marL="0" indent="0">
              <a:buNone/>
            </a:pPr>
            <a:endParaRPr lang="en-GB" sz="1600" b="1" dirty="0">
              <a:effectLst>
                <a:outerShdw blurRad="50800" dist="38100" dir="2700000" algn="tl" rotWithShape="0">
                  <a:prstClr val="black">
                    <a:alpha val="50000"/>
                  </a:prstClr>
                </a:outerShdw>
              </a:effectLst>
            </a:endParaRPr>
          </a:p>
        </p:txBody>
      </p:sp>
      <p:sp>
        <p:nvSpPr>
          <p:cNvPr id="4" name="Title 1">
            <a:extLst>
              <a:ext uri="{FF2B5EF4-FFF2-40B4-BE49-F238E27FC236}">
                <a16:creationId xmlns:a16="http://schemas.microsoft.com/office/drawing/2014/main" id="{336F72EE-0D68-C3DF-35D7-A227139E969F}"/>
              </a:ext>
            </a:extLst>
          </p:cNvPr>
          <p:cNvSpPr txBox="1">
            <a:spLocks/>
          </p:cNvSpPr>
          <p:nvPr/>
        </p:nvSpPr>
        <p:spPr>
          <a:xfrm>
            <a:off x="5191123" y="914399"/>
            <a:ext cx="6746117" cy="880353"/>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algn="ctr"/>
            <a:r>
              <a:rPr lang="en-GB" dirty="0"/>
              <a:t>Previous work</a:t>
            </a:r>
          </a:p>
        </p:txBody>
      </p:sp>
      <p:sp>
        <p:nvSpPr>
          <p:cNvPr id="5" name="Content Placeholder 2">
            <a:extLst>
              <a:ext uri="{FF2B5EF4-FFF2-40B4-BE49-F238E27FC236}">
                <a16:creationId xmlns:a16="http://schemas.microsoft.com/office/drawing/2014/main" id="{68C6C411-A926-0B8E-E905-2EFAB9B165E0}"/>
              </a:ext>
            </a:extLst>
          </p:cNvPr>
          <p:cNvSpPr txBox="1">
            <a:spLocks/>
          </p:cNvSpPr>
          <p:nvPr/>
        </p:nvSpPr>
        <p:spPr>
          <a:xfrm>
            <a:off x="5334460" y="2095500"/>
            <a:ext cx="3695239" cy="4171950"/>
          </a:xfrm>
          <a:prstGeom prst="rect">
            <a:avLst/>
          </a:prstGeom>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effectLst>
                  <a:outerShdw blurRad="50800" dist="38100" dir="2700000" algn="tl" rotWithShape="0">
                    <a:prstClr val="black">
                      <a:alpha val="50000"/>
                    </a:prstClr>
                  </a:outerShdw>
                </a:effectLst>
              </a:rPr>
              <a:t>MOONSHOT – 2D time-trial racer made in Unity</a:t>
            </a:r>
            <a:br>
              <a:rPr lang="en-GB" b="1" dirty="0">
                <a:effectLst>
                  <a:outerShdw blurRad="50800" dist="38100" dir="2700000" algn="tl" rotWithShape="0">
                    <a:prstClr val="black">
                      <a:alpha val="50000"/>
                    </a:prstClr>
                  </a:outerShdw>
                </a:effectLst>
              </a:rPr>
            </a:br>
            <a:endParaRPr lang="en-GB" b="1" dirty="0">
              <a:effectLst>
                <a:outerShdw blurRad="50800" dist="38100" dir="2700000" algn="tl" rotWithShape="0">
                  <a:prstClr val="black">
                    <a:alpha val="50000"/>
                  </a:prstClr>
                </a:outerShdw>
              </a:effectLst>
            </a:endParaRPr>
          </a:p>
          <a:p>
            <a:r>
              <a:rPr lang="en-GB" b="1" dirty="0" err="1">
                <a:effectLst>
                  <a:outerShdw blurRad="50800" dist="38100" dir="2700000" algn="tl" rotWithShape="0">
                    <a:prstClr val="black">
                      <a:alpha val="50000"/>
                    </a:prstClr>
                  </a:outerShdw>
                </a:effectLst>
              </a:rPr>
              <a:t>Frostfall</a:t>
            </a:r>
            <a:r>
              <a:rPr lang="en-GB" b="1" dirty="0">
                <a:effectLst>
                  <a:outerShdw blurRad="50800" dist="38100" dir="2700000" algn="tl" rotWithShape="0">
                    <a:prstClr val="black">
                      <a:alpha val="50000"/>
                    </a:prstClr>
                  </a:outerShdw>
                </a:effectLst>
              </a:rPr>
              <a:t> – 3D exploration game made in Unreal</a:t>
            </a:r>
            <a:br>
              <a:rPr lang="en-GB" b="1" dirty="0">
                <a:effectLst>
                  <a:outerShdw blurRad="50800" dist="38100" dir="2700000" algn="tl" rotWithShape="0">
                    <a:prstClr val="black">
                      <a:alpha val="50000"/>
                    </a:prstClr>
                  </a:outerShdw>
                </a:effectLst>
              </a:rPr>
            </a:br>
            <a:endParaRPr lang="en-GB" b="1" dirty="0">
              <a:effectLst>
                <a:outerShdw blurRad="50800" dist="38100" dir="2700000" algn="tl" rotWithShape="0">
                  <a:prstClr val="black">
                    <a:alpha val="50000"/>
                  </a:prstClr>
                </a:outerShdw>
              </a:effectLst>
            </a:endParaRPr>
          </a:p>
          <a:p>
            <a:r>
              <a:rPr lang="en-GB" b="1" dirty="0">
                <a:effectLst>
                  <a:outerShdw blurRad="50800" dist="38100" dir="2700000" algn="tl" rotWithShape="0">
                    <a:prstClr val="black">
                      <a:alpha val="50000"/>
                    </a:prstClr>
                  </a:outerShdw>
                </a:effectLst>
              </a:rPr>
              <a:t>Whack-A-Mole – 3D web-game of mole-whacking goodness made using Three.JS and Node.JS</a:t>
            </a:r>
          </a:p>
        </p:txBody>
      </p:sp>
      <p:pic>
        <p:nvPicPr>
          <p:cNvPr id="6" name="Picture 5" descr="A white rock with blue text&#10;&#10;Description automatically generated">
            <a:extLst>
              <a:ext uri="{FF2B5EF4-FFF2-40B4-BE49-F238E27FC236}">
                <a16:creationId xmlns:a16="http://schemas.microsoft.com/office/drawing/2014/main" id="{7FEFAFEA-E875-EBE1-AEE3-88C096B2616B}"/>
              </a:ext>
            </a:extLst>
          </p:cNvPr>
          <p:cNvPicPr>
            <a:picLocks noChangeAspect="1"/>
          </p:cNvPicPr>
          <p:nvPr/>
        </p:nvPicPr>
        <p:blipFill>
          <a:blip r:embed="rId3">
            <a:extLst>
              <a:ext uri="{28A0092B-C50C-407E-A947-70E740481C1C}">
                <a14:useLocalDpi xmlns:a14="http://schemas.microsoft.com/office/drawing/2010/main" val="0"/>
              </a:ext>
            </a:extLst>
          </a:blip>
          <a:srcRect l="3707" r="12738" b="1"/>
          <a:stretch/>
        </p:blipFill>
        <p:spPr>
          <a:xfrm>
            <a:off x="136473" y="54591"/>
            <a:ext cx="1625602" cy="914400"/>
          </a:xfrm>
          <a:prstGeom prst="rect">
            <a:avLst/>
          </a:prstGeom>
        </p:spPr>
      </p:pic>
      <p:pic>
        <p:nvPicPr>
          <p:cNvPr id="7" name="Picture 6" descr="A video game screen with stars and planets&#10;&#10;Description automatically generated">
            <a:extLst>
              <a:ext uri="{FF2B5EF4-FFF2-40B4-BE49-F238E27FC236}">
                <a16:creationId xmlns:a16="http://schemas.microsoft.com/office/drawing/2014/main" id="{98FE7B43-0BE9-A3D1-A8A2-A22CBDCE2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5212" y="2095500"/>
            <a:ext cx="2063364" cy="1160642"/>
          </a:xfrm>
          <a:prstGeom prst="rect">
            <a:avLst/>
          </a:prstGeom>
        </p:spPr>
      </p:pic>
      <p:pic>
        <p:nvPicPr>
          <p:cNvPr id="9" name="Picture 8" descr="A video game graphics of a river flowing through a forest&#10;&#10;Description automatically generated">
            <a:extLst>
              <a:ext uri="{FF2B5EF4-FFF2-40B4-BE49-F238E27FC236}">
                <a16:creationId xmlns:a16="http://schemas.microsoft.com/office/drawing/2014/main" id="{64C9C19A-2073-8164-ECC0-1B075D031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7361" y="3382965"/>
            <a:ext cx="2492006" cy="1045257"/>
          </a:xfrm>
          <a:prstGeom prst="rect">
            <a:avLst/>
          </a:prstGeom>
        </p:spPr>
      </p:pic>
      <p:pic>
        <p:nvPicPr>
          <p:cNvPr id="13" name="Picture 12" descr="A video game screen with a farm&#10;&#10;Description automatically generated">
            <a:extLst>
              <a:ext uri="{FF2B5EF4-FFF2-40B4-BE49-F238E27FC236}">
                <a16:creationId xmlns:a16="http://schemas.microsoft.com/office/drawing/2014/main" id="{BE4AFBBE-6885-8C98-76EB-EFB4C056C4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3701" y="4520133"/>
            <a:ext cx="2694368" cy="1927239"/>
          </a:xfrm>
          <a:prstGeom prst="rect">
            <a:avLst/>
          </a:prstGeom>
        </p:spPr>
      </p:pic>
    </p:spTree>
    <p:extLst>
      <p:ext uri="{BB962C8B-B14F-4D97-AF65-F5344CB8AC3E}">
        <p14:creationId xmlns:p14="http://schemas.microsoft.com/office/powerpoint/2010/main" val="144652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DBD5021E-D333-A691-C459-D690B071BC52}"/>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FD8148F-C606-0348-161B-415B2BC53D67}"/>
              </a:ext>
            </a:extLst>
          </p:cNvPr>
          <p:cNvSpPr/>
          <p:nvPr/>
        </p:nvSpPr>
        <p:spPr>
          <a:xfrm>
            <a:off x="6524625" y="1038225"/>
            <a:ext cx="5317365" cy="5467350"/>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1554CBBB-CB18-BDBA-6BE3-6392F0021978}"/>
              </a:ext>
            </a:extLst>
          </p:cNvPr>
          <p:cNvSpPr/>
          <p:nvPr/>
        </p:nvSpPr>
        <p:spPr>
          <a:xfrm>
            <a:off x="573930" y="1038225"/>
            <a:ext cx="5522069" cy="5467350"/>
          </a:xfrm>
          <a:prstGeom prst="roundRect">
            <a:avLst>
              <a:gd name="adj" fmla="val 4781"/>
            </a:avLst>
          </a:prstGeom>
          <a:solidFill>
            <a:srgbClr val="8895F3">
              <a:alpha val="90000"/>
            </a:srgb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F46767-8036-C744-37D9-4468EFBDB742}"/>
              </a:ext>
            </a:extLst>
          </p:cNvPr>
          <p:cNvSpPr>
            <a:spLocks noGrp="1"/>
          </p:cNvSpPr>
          <p:nvPr>
            <p:ph type="title"/>
          </p:nvPr>
        </p:nvSpPr>
        <p:spPr>
          <a:xfrm>
            <a:off x="573931" y="914400"/>
            <a:ext cx="5522067" cy="880353"/>
          </a:xfrm>
        </p:spPr>
        <p:txBody>
          <a:bodyPr>
            <a:normAutofit/>
          </a:bodyPr>
          <a:lstStyle/>
          <a:p>
            <a:pPr algn="ctr"/>
            <a:r>
              <a:rPr lang="en-GB" dirty="0"/>
              <a:t>GAME PREMISE</a:t>
            </a:r>
          </a:p>
        </p:txBody>
      </p:sp>
      <p:sp>
        <p:nvSpPr>
          <p:cNvPr id="3" name="Content Placeholder 2">
            <a:extLst>
              <a:ext uri="{FF2B5EF4-FFF2-40B4-BE49-F238E27FC236}">
                <a16:creationId xmlns:a16="http://schemas.microsoft.com/office/drawing/2014/main" id="{A6986E9D-D4B2-3CC4-26C9-224137189945}"/>
              </a:ext>
            </a:extLst>
          </p:cNvPr>
          <p:cNvSpPr>
            <a:spLocks noGrp="1"/>
          </p:cNvSpPr>
          <p:nvPr>
            <p:ph idx="1"/>
          </p:nvPr>
        </p:nvSpPr>
        <p:spPr>
          <a:xfrm>
            <a:off x="733424" y="2095500"/>
            <a:ext cx="4993684" cy="3848100"/>
          </a:xfrm>
          <a:effectLst/>
        </p:spPr>
        <p:txBody>
          <a:bodyPr>
            <a:normAutofit/>
          </a:bodyPr>
          <a:lstStyle/>
          <a:p>
            <a:pPr marL="0" indent="0">
              <a:buNone/>
            </a:pPr>
            <a:r>
              <a:rPr lang="en-GB" sz="1600" b="1" dirty="0">
                <a:effectLst>
                  <a:outerShdw blurRad="50800" dist="38100" dir="2700000" algn="tl" rotWithShape="0">
                    <a:prstClr val="black">
                      <a:alpha val="50000"/>
                    </a:prstClr>
                  </a:outerShdw>
                </a:effectLst>
              </a:rPr>
              <a:t>SNOW CRASH is an </a:t>
            </a:r>
            <a:r>
              <a:rPr lang="en-GB" sz="1600" b="1" u="sng" dirty="0">
                <a:effectLst>
                  <a:outerShdw blurRad="50800" dist="38100" dir="2700000" algn="tl" rotWithShape="0">
                    <a:prstClr val="black">
                      <a:alpha val="50000"/>
                    </a:prstClr>
                  </a:outerShdw>
                </a:effectLst>
              </a:rPr>
              <a:t>Endless Runner</a:t>
            </a:r>
            <a:r>
              <a:rPr lang="en-GB" sz="1600" b="1" dirty="0">
                <a:effectLst>
                  <a:outerShdw blurRad="50800" dist="38100" dir="2700000" algn="tl" rotWithShape="0">
                    <a:prstClr val="black">
                      <a:alpha val="50000"/>
                    </a:prstClr>
                  </a:outerShdw>
                </a:effectLst>
              </a:rPr>
              <a:t> game where players use simple gyroscopic controls on mobile devices to control a snowboarder heading down a path littered with obstacles, increasing in speed over time. </a:t>
            </a:r>
          </a:p>
          <a:p>
            <a:pPr marL="0" indent="0">
              <a:buNone/>
            </a:pPr>
            <a:r>
              <a:rPr lang="en-GB" sz="1600" b="1" dirty="0">
                <a:effectLst>
                  <a:outerShdw blurRad="50800" dist="38100" dir="2700000" algn="tl" rotWithShape="0">
                    <a:prstClr val="black">
                      <a:alpha val="50000"/>
                    </a:prstClr>
                  </a:outerShdw>
                </a:effectLst>
              </a:rPr>
              <a:t>The player must avoid obstacles while trying to aim for score tokens and gates to delay the level timeout.</a:t>
            </a:r>
          </a:p>
          <a:p>
            <a:pPr marL="0" indent="0">
              <a:buNone/>
            </a:pPr>
            <a:r>
              <a:rPr lang="en-GB" sz="1600" b="1" dirty="0">
                <a:effectLst>
                  <a:outerShdw blurRad="50800" dist="38100" dir="2700000" algn="tl" rotWithShape="0">
                    <a:prstClr val="black">
                      <a:alpha val="50000"/>
                    </a:prstClr>
                  </a:outerShdw>
                </a:effectLst>
              </a:rPr>
              <a:t>Players will compete through direct multiplayer and through high score leaderboards for single-player runs.</a:t>
            </a:r>
          </a:p>
        </p:txBody>
      </p:sp>
      <p:sp>
        <p:nvSpPr>
          <p:cNvPr id="4" name="Title 1">
            <a:extLst>
              <a:ext uri="{FF2B5EF4-FFF2-40B4-BE49-F238E27FC236}">
                <a16:creationId xmlns:a16="http://schemas.microsoft.com/office/drawing/2014/main" id="{1EBD973E-73EC-CE6E-4B67-F680B1811D07}"/>
              </a:ext>
            </a:extLst>
          </p:cNvPr>
          <p:cNvSpPr txBox="1">
            <a:spLocks/>
          </p:cNvSpPr>
          <p:nvPr/>
        </p:nvSpPr>
        <p:spPr>
          <a:xfrm>
            <a:off x="6524624" y="914399"/>
            <a:ext cx="5412616" cy="880353"/>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algn="ctr"/>
            <a:r>
              <a:rPr lang="en-GB" dirty="0"/>
              <a:t>Inspirations</a:t>
            </a:r>
          </a:p>
        </p:txBody>
      </p:sp>
      <p:sp>
        <p:nvSpPr>
          <p:cNvPr id="5" name="Content Placeholder 2">
            <a:extLst>
              <a:ext uri="{FF2B5EF4-FFF2-40B4-BE49-F238E27FC236}">
                <a16:creationId xmlns:a16="http://schemas.microsoft.com/office/drawing/2014/main" id="{02BA1499-FC1C-2B6D-3B51-58189377F42E}"/>
              </a:ext>
            </a:extLst>
          </p:cNvPr>
          <p:cNvSpPr txBox="1">
            <a:spLocks/>
          </p:cNvSpPr>
          <p:nvPr/>
        </p:nvSpPr>
        <p:spPr>
          <a:xfrm>
            <a:off x="6815078" y="2333624"/>
            <a:ext cx="2221920" cy="3933825"/>
          </a:xfrm>
          <a:prstGeom prst="rect">
            <a:avLst/>
          </a:prstGeom>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effectLst>
                  <a:outerShdw blurRad="50800" dist="38100" dir="2700000" algn="tl" rotWithShape="0">
                    <a:prstClr val="black">
                      <a:alpha val="50000"/>
                    </a:prstClr>
                  </a:outerShdw>
                </a:effectLst>
              </a:rPr>
              <a:t>Subway Surfers</a:t>
            </a:r>
          </a:p>
          <a:p>
            <a:pPr marL="0" indent="0">
              <a:buNone/>
            </a:pPr>
            <a:br>
              <a:rPr lang="en-GB" b="1" dirty="0">
                <a:effectLst>
                  <a:outerShdw blurRad="50800" dist="38100" dir="2700000" algn="tl" rotWithShape="0">
                    <a:prstClr val="black">
                      <a:alpha val="50000"/>
                    </a:prstClr>
                  </a:outerShdw>
                </a:effectLst>
              </a:rPr>
            </a:br>
            <a:endParaRPr lang="en-GB" b="1" dirty="0">
              <a:effectLst>
                <a:outerShdw blurRad="50800" dist="38100" dir="2700000" algn="tl" rotWithShape="0">
                  <a:prstClr val="black">
                    <a:alpha val="50000"/>
                  </a:prstClr>
                </a:outerShdw>
              </a:effectLst>
            </a:endParaRPr>
          </a:p>
          <a:p>
            <a:r>
              <a:rPr lang="en-GB" b="1" dirty="0">
                <a:effectLst>
                  <a:outerShdw blurRad="50800" dist="38100" dir="2700000" algn="tl" rotWithShape="0">
                    <a:prstClr val="black">
                      <a:alpha val="50000"/>
                    </a:prstClr>
                  </a:outerShdw>
                </a:effectLst>
              </a:rPr>
              <a:t>Temple Run</a:t>
            </a:r>
          </a:p>
          <a:p>
            <a:pPr marL="0" indent="0">
              <a:buNone/>
            </a:pPr>
            <a:br>
              <a:rPr lang="en-GB" b="1" dirty="0">
                <a:effectLst>
                  <a:outerShdw blurRad="50800" dist="38100" dir="2700000" algn="tl" rotWithShape="0">
                    <a:prstClr val="black">
                      <a:alpha val="50000"/>
                    </a:prstClr>
                  </a:outerShdw>
                </a:effectLst>
              </a:rPr>
            </a:br>
            <a:endParaRPr lang="en-GB" b="1" dirty="0">
              <a:effectLst>
                <a:outerShdw blurRad="50800" dist="38100" dir="2700000" algn="tl" rotWithShape="0">
                  <a:prstClr val="black">
                    <a:alpha val="50000"/>
                  </a:prstClr>
                </a:outerShdw>
              </a:effectLst>
            </a:endParaRPr>
          </a:p>
          <a:p>
            <a:r>
              <a:rPr lang="en-GB" b="1" dirty="0">
                <a:effectLst>
                  <a:outerShdw blurRad="50800" dist="38100" dir="2700000" algn="tl" rotWithShape="0">
                    <a:prstClr val="black">
                      <a:alpha val="50000"/>
                    </a:prstClr>
                  </a:outerShdw>
                </a:effectLst>
              </a:rPr>
              <a:t>Mario Kart</a:t>
            </a:r>
          </a:p>
        </p:txBody>
      </p:sp>
      <p:pic>
        <p:nvPicPr>
          <p:cNvPr id="6" name="Picture 5" descr="A white rock with blue text&#10;&#10;Description automatically generated">
            <a:extLst>
              <a:ext uri="{FF2B5EF4-FFF2-40B4-BE49-F238E27FC236}">
                <a16:creationId xmlns:a16="http://schemas.microsoft.com/office/drawing/2014/main" id="{7D71D55A-599F-7FBB-E7CB-7EF1EDEC577D}"/>
              </a:ext>
            </a:extLst>
          </p:cNvPr>
          <p:cNvPicPr>
            <a:picLocks noChangeAspect="1"/>
          </p:cNvPicPr>
          <p:nvPr/>
        </p:nvPicPr>
        <p:blipFill>
          <a:blip r:embed="rId3">
            <a:extLst>
              <a:ext uri="{28A0092B-C50C-407E-A947-70E740481C1C}">
                <a14:useLocalDpi xmlns:a14="http://schemas.microsoft.com/office/drawing/2010/main" val="0"/>
              </a:ext>
            </a:extLst>
          </a:blip>
          <a:srcRect l="3707" r="12738" b="1"/>
          <a:stretch/>
        </p:blipFill>
        <p:spPr>
          <a:xfrm>
            <a:off x="136473" y="54591"/>
            <a:ext cx="1625602" cy="914400"/>
          </a:xfrm>
          <a:prstGeom prst="rect">
            <a:avLst/>
          </a:prstGeom>
        </p:spPr>
      </p:pic>
      <p:pic>
        <p:nvPicPr>
          <p:cNvPr id="1026" name="Picture 2" descr="Subway Surfers Jumping Glitch Full Game Play For Children Toys For Kids">
            <a:extLst>
              <a:ext uri="{FF2B5EF4-FFF2-40B4-BE49-F238E27FC236}">
                <a16:creationId xmlns:a16="http://schemas.microsoft.com/office/drawing/2014/main" id="{3E4828CD-5BA3-F826-8EA8-904C8709B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6998" y="1876771"/>
            <a:ext cx="2504539" cy="1409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mple Run 2 (2023) - Gameplay (PC UHD) [4K60FPS]">
            <a:extLst>
              <a:ext uri="{FF2B5EF4-FFF2-40B4-BE49-F238E27FC236}">
                <a16:creationId xmlns:a16="http://schemas.microsoft.com/office/drawing/2014/main" id="{D94094FE-AEE2-3FD8-50CF-E989AEA26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6998" y="3368144"/>
            <a:ext cx="2581071" cy="14518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ameSpy: Mario Kart Wii - Page 1">
            <a:extLst>
              <a:ext uri="{FF2B5EF4-FFF2-40B4-BE49-F238E27FC236}">
                <a16:creationId xmlns:a16="http://schemas.microsoft.com/office/drawing/2014/main" id="{DD50FEDF-B081-EA89-597A-4245EA7F50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4973" y="4933776"/>
            <a:ext cx="2573096" cy="140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227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4320ED75-3794-CCB6-FAB9-5D2150EB0E45}"/>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74761B1-53DF-314E-4E6E-D784DE11F254}"/>
              </a:ext>
            </a:extLst>
          </p:cNvPr>
          <p:cNvSpPr/>
          <p:nvPr/>
        </p:nvSpPr>
        <p:spPr>
          <a:xfrm>
            <a:off x="6524624" y="1038225"/>
            <a:ext cx="5317365" cy="5467350"/>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E3209889-C3E9-8DDB-7B0B-F09478763032}"/>
              </a:ext>
            </a:extLst>
          </p:cNvPr>
          <p:cNvSpPr/>
          <p:nvPr/>
        </p:nvSpPr>
        <p:spPr>
          <a:xfrm>
            <a:off x="573930" y="1038225"/>
            <a:ext cx="5522069" cy="3600450"/>
          </a:xfrm>
          <a:prstGeom prst="roundRect">
            <a:avLst>
              <a:gd name="adj" fmla="val 4781"/>
            </a:avLst>
          </a:prstGeom>
          <a:solidFill>
            <a:srgbClr val="8895F3">
              <a:alpha val="90000"/>
            </a:srgb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13CEA7B-8524-4834-5581-5D8D71092F22}"/>
              </a:ext>
            </a:extLst>
          </p:cNvPr>
          <p:cNvSpPr>
            <a:spLocks noGrp="1"/>
          </p:cNvSpPr>
          <p:nvPr>
            <p:ph type="title"/>
          </p:nvPr>
        </p:nvSpPr>
        <p:spPr>
          <a:xfrm>
            <a:off x="573931" y="914400"/>
            <a:ext cx="5522067" cy="880353"/>
          </a:xfrm>
        </p:spPr>
        <p:txBody>
          <a:bodyPr>
            <a:normAutofit fontScale="90000"/>
          </a:bodyPr>
          <a:lstStyle/>
          <a:p>
            <a:pPr algn="ctr"/>
            <a:r>
              <a:rPr lang="en-GB" dirty="0"/>
              <a:t>PROTOTYPE FEATURES</a:t>
            </a:r>
          </a:p>
        </p:txBody>
      </p:sp>
      <p:sp>
        <p:nvSpPr>
          <p:cNvPr id="3" name="Content Placeholder 2">
            <a:extLst>
              <a:ext uri="{FF2B5EF4-FFF2-40B4-BE49-F238E27FC236}">
                <a16:creationId xmlns:a16="http://schemas.microsoft.com/office/drawing/2014/main" id="{AF6A5768-FAC1-32D6-1F4B-95C9B6484B31}"/>
              </a:ext>
            </a:extLst>
          </p:cNvPr>
          <p:cNvSpPr>
            <a:spLocks noGrp="1"/>
          </p:cNvSpPr>
          <p:nvPr>
            <p:ph idx="1"/>
          </p:nvPr>
        </p:nvSpPr>
        <p:spPr>
          <a:xfrm>
            <a:off x="733424" y="2095500"/>
            <a:ext cx="4993684" cy="3848100"/>
          </a:xfrm>
          <a:effectLst/>
        </p:spPr>
        <p:txBody>
          <a:bodyPr>
            <a:normAutofit/>
          </a:bodyPr>
          <a:lstStyle/>
          <a:p>
            <a:r>
              <a:rPr lang="en-GB" sz="1800" b="1" dirty="0">
                <a:effectLst>
                  <a:outerShdw blurRad="50800" dist="38100" dir="2700000" algn="tl" rotWithShape="0">
                    <a:prstClr val="black">
                      <a:alpha val="50000"/>
                    </a:prstClr>
                  </a:outerShdw>
                </a:effectLst>
              </a:rPr>
              <a:t>Randomly generated obstacles</a:t>
            </a:r>
          </a:p>
          <a:p>
            <a:r>
              <a:rPr lang="en-GB" sz="1800" b="1" dirty="0">
                <a:effectLst>
                  <a:outerShdw blurRad="50800" dist="38100" dir="2700000" algn="tl" rotWithShape="0">
                    <a:prstClr val="black">
                      <a:alpha val="50000"/>
                    </a:prstClr>
                  </a:outerShdw>
                </a:effectLst>
              </a:rPr>
              <a:t>Player controlled character</a:t>
            </a:r>
          </a:p>
          <a:p>
            <a:r>
              <a:rPr lang="en-GB" sz="1800" b="1" dirty="0">
                <a:effectLst>
                  <a:outerShdw blurRad="50800" dist="38100" dir="2700000" algn="tl" rotWithShape="0">
                    <a:prstClr val="black">
                      <a:alpha val="50000"/>
                    </a:prstClr>
                  </a:outerShdw>
                </a:effectLst>
              </a:rPr>
              <a:t>Gyroscope controls</a:t>
            </a:r>
          </a:p>
          <a:p>
            <a:r>
              <a:rPr lang="en-GB" sz="1800" b="1" dirty="0">
                <a:effectLst>
                  <a:outerShdw blurRad="50800" dist="38100" dir="2700000" algn="tl" rotWithShape="0">
                    <a:prstClr val="black">
                      <a:alpha val="50000"/>
                    </a:prstClr>
                  </a:outerShdw>
                </a:effectLst>
              </a:rPr>
              <a:t>Static 30-second timer limit</a:t>
            </a:r>
          </a:p>
          <a:p>
            <a:r>
              <a:rPr lang="en-GB" sz="1800" b="1" dirty="0">
                <a:effectLst>
                  <a:outerShdw blurRad="50800" dist="38100" dir="2700000" algn="tl" rotWithShape="0">
                    <a:prstClr val="black">
                      <a:alpha val="50000"/>
                    </a:prstClr>
                  </a:outerShdw>
                </a:effectLst>
              </a:rPr>
              <a:t>High score data persistence*</a:t>
            </a:r>
          </a:p>
        </p:txBody>
      </p:sp>
      <p:sp>
        <p:nvSpPr>
          <p:cNvPr id="4" name="Title 1">
            <a:extLst>
              <a:ext uri="{FF2B5EF4-FFF2-40B4-BE49-F238E27FC236}">
                <a16:creationId xmlns:a16="http://schemas.microsoft.com/office/drawing/2014/main" id="{F95911F0-6C6C-4446-6E30-1526F8164F70}"/>
              </a:ext>
            </a:extLst>
          </p:cNvPr>
          <p:cNvSpPr txBox="1">
            <a:spLocks/>
          </p:cNvSpPr>
          <p:nvPr/>
        </p:nvSpPr>
        <p:spPr>
          <a:xfrm>
            <a:off x="6524624" y="1171575"/>
            <a:ext cx="5412616" cy="623177"/>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algn="ctr"/>
            <a:r>
              <a:rPr lang="en-GB" dirty="0"/>
              <a:t>PLANNED FEATURES</a:t>
            </a:r>
          </a:p>
        </p:txBody>
      </p:sp>
      <p:sp>
        <p:nvSpPr>
          <p:cNvPr id="5" name="Content Placeholder 2">
            <a:extLst>
              <a:ext uri="{FF2B5EF4-FFF2-40B4-BE49-F238E27FC236}">
                <a16:creationId xmlns:a16="http://schemas.microsoft.com/office/drawing/2014/main" id="{B0CA5F33-B70D-329D-3A49-7A506120859D}"/>
              </a:ext>
            </a:extLst>
          </p:cNvPr>
          <p:cNvSpPr txBox="1">
            <a:spLocks/>
          </p:cNvSpPr>
          <p:nvPr/>
        </p:nvSpPr>
        <p:spPr>
          <a:xfrm>
            <a:off x="6815077" y="2095500"/>
            <a:ext cx="4472047" cy="3933825"/>
          </a:xfrm>
          <a:prstGeom prst="rect">
            <a:avLst/>
          </a:prstGeom>
          <a:effectLst/>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effectLst>
                  <a:outerShdw blurRad="50800" dist="38100" dir="2700000" algn="tl" rotWithShape="0">
                    <a:prstClr val="black">
                      <a:alpha val="50000"/>
                    </a:prstClr>
                  </a:outerShdw>
                </a:effectLst>
              </a:rPr>
              <a:t>Gate system</a:t>
            </a:r>
          </a:p>
          <a:p>
            <a:pPr lvl="1"/>
            <a:r>
              <a:rPr lang="en-GB" b="1" dirty="0">
                <a:effectLst>
                  <a:outerShdw blurRad="50800" dist="38100" dir="2700000" algn="tl" rotWithShape="0">
                    <a:prstClr val="black">
                      <a:alpha val="50000"/>
                    </a:prstClr>
                  </a:outerShdw>
                </a:effectLst>
              </a:rPr>
              <a:t>Required gates to pass or suffer penalties</a:t>
            </a:r>
          </a:p>
          <a:p>
            <a:r>
              <a:rPr lang="en-GB" b="1" dirty="0">
                <a:effectLst>
                  <a:outerShdw blurRad="50800" dist="38100" dir="2700000" algn="tl" rotWithShape="0">
                    <a:prstClr val="black">
                      <a:alpha val="50000"/>
                    </a:prstClr>
                  </a:outerShdw>
                </a:effectLst>
              </a:rPr>
              <a:t>Animated character movement</a:t>
            </a:r>
          </a:p>
          <a:p>
            <a:r>
              <a:rPr lang="en-GB" b="1" dirty="0">
                <a:effectLst>
                  <a:outerShdw blurRad="50800" dist="38100" dir="2700000" algn="tl" rotWithShape="0">
                    <a:prstClr val="black">
                      <a:alpha val="50000"/>
                    </a:prstClr>
                  </a:outerShdw>
                </a:effectLst>
              </a:rPr>
              <a:t>FX system (snow)</a:t>
            </a:r>
          </a:p>
          <a:p>
            <a:r>
              <a:rPr lang="en-GB" b="1" dirty="0">
                <a:effectLst>
                  <a:outerShdw blurRad="50800" dist="38100" dir="2700000" algn="tl" rotWithShape="0">
                    <a:prstClr val="black">
                      <a:alpha val="50000"/>
                    </a:prstClr>
                  </a:outerShdw>
                </a:effectLst>
              </a:rPr>
              <a:t>Pre-designed tracks</a:t>
            </a:r>
          </a:p>
          <a:p>
            <a:pPr lvl="1"/>
            <a:r>
              <a:rPr lang="en-GB" b="1" dirty="0">
                <a:effectLst>
                  <a:outerShdw blurRad="50800" dist="38100" dir="2700000" algn="tl" rotWithShape="0">
                    <a:prstClr val="black">
                      <a:alpha val="50000"/>
                    </a:prstClr>
                  </a:outerShdw>
                </a:effectLst>
              </a:rPr>
              <a:t>Curve Segments</a:t>
            </a:r>
          </a:p>
          <a:p>
            <a:pPr lvl="1"/>
            <a:r>
              <a:rPr lang="en-GB" b="1" dirty="0">
                <a:effectLst>
                  <a:outerShdw blurRad="50800" dist="38100" dir="2700000" algn="tl" rotWithShape="0">
                    <a:prstClr val="black">
                      <a:alpha val="50000"/>
                    </a:prstClr>
                  </a:outerShdw>
                </a:effectLst>
              </a:rPr>
              <a:t>Lap system</a:t>
            </a:r>
          </a:p>
          <a:p>
            <a:r>
              <a:rPr lang="en-GB" b="1" dirty="0">
                <a:effectLst>
                  <a:outerShdw blurRad="50800" dist="38100" dir="2700000" algn="tl" rotWithShape="0">
                    <a:prstClr val="black">
                      <a:alpha val="50000"/>
                    </a:prstClr>
                  </a:outerShdw>
                </a:effectLst>
              </a:rPr>
              <a:t>Multiplayer</a:t>
            </a:r>
          </a:p>
          <a:p>
            <a:r>
              <a:rPr lang="en-GB" b="1" dirty="0">
                <a:effectLst>
                  <a:outerShdw blurRad="50800" dist="38100" dir="2700000" algn="tl" rotWithShape="0">
                    <a:prstClr val="black">
                      <a:alpha val="50000"/>
                    </a:prstClr>
                  </a:outerShdw>
                </a:effectLst>
              </a:rPr>
              <a:t>Accessibility options</a:t>
            </a:r>
          </a:p>
          <a:p>
            <a:r>
              <a:rPr lang="en-GB" b="1" dirty="0">
                <a:effectLst>
                  <a:outerShdw blurRad="50800" dist="38100" dir="2700000" algn="tl" rotWithShape="0">
                    <a:prstClr val="black">
                      <a:alpha val="50000"/>
                    </a:prstClr>
                  </a:outerShdw>
                </a:effectLst>
              </a:rPr>
              <a:t>Virtual joystick controls</a:t>
            </a:r>
          </a:p>
        </p:txBody>
      </p:sp>
      <p:pic>
        <p:nvPicPr>
          <p:cNvPr id="6" name="Picture 5" descr="A white rock with blue text&#10;&#10;Description automatically generated">
            <a:extLst>
              <a:ext uri="{FF2B5EF4-FFF2-40B4-BE49-F238E27FC236}">
                <a16:creationId xmlns:a16="http://schemas.microsoft.com/office/drawing/2014/main" id="{067BD45C-28DB-49A1-93D9-81B9EB3F074B}"/>
              </a:ext>
            </a:extLst>
          </p:cNvPr>
          <p:cNvPicPr>
            <a:picLocks noChangeAspect="1"/>
          </p:cNvPicPr>
          <p:nvPr/>
        </p:nvPicPr>
        <p:blipFill>
          <a:blip r:embed="rId3">
            <a:extLst>
              <a:ext uri="{28A0092B-C50C-407E-A947-70E740481C1C}">
                <a14:useLocalDpi xmlns:a14="http://schemas.microsoft.com/office/drawing/2010/main" val="0"/>
              </a:ext>
            </a:extLst>
          </a:blip>
          <a:srcRect l="3707" r="12738" b="1"/>
          <a:stretch/>
        </p:blipFill>
        <p:spPr>
          <a:xfrm>
            <a:off x="136473" y="54591"/>
            <a:ext cx="1625602" cy="914400"/>
          </a:xfrm>
          <a:prstGeom prst="rect">
            <a:avLst/>
          </a:prstGeom>
        </p:spPr>
      </p:pic>
    </p:spTree>
    <p:extLst>
      <p:ext uri="{BB962C8B-B14F-4D97-AF65-F5344CB8AC3E}">
        <p14:creationId xmlns:p14="http://schemas.microsoft.com/office/powerpoint/2010/main" val="122805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8A3EEE03-BBC9-A30B-4FAA-46C9DE0EDB46}"/>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67F0D19-CEB8-6B97-A2C0-857AFA1C7BD6}"/>
              </a:ext>
            </a:extLst>
          </p:cNvPr>
          <p:cNvSpPr/>
          <p:nvPr/>
        </p:nvSpPr>
        <p:spPr>
          <a:xfrm>
            <a:off x="6096000" y="4503829"/>
            <a:ext cx="5745990" cy="2001745"/>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9B3415FA-039E-06B3-BAE4-D99BF613163B}"/>
              </a:ext>
            </a:extLst>
          </p:cNvPr>
          <p:cNvSpPr/>
          <p:nvPr/>
        </p:nvSpPr>
        <p:spPr>
          <a:xfrm>
            <a:off x="573931" y="1038225"/>
            <a:ext cx="5217270" cy="5467350"/>
          </a:xfrm>
          <a:prstGeom prst="roundRect">
            <a:avLst>
              <a:gd name="adj" fmla="val 4781"/>
            </a:avLst>
          </a:prstGeom>
          <a:solidFill>
            <a:srgbClr val="8895F3">
              <a:alpha val="90000"/>
            </a:srgb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E3A3713-7C89-C2B8-DF15-DB6DABF5AD65}"/>
              </a:ext>
            </a:extLst>
          </p:cNvPr>
          <p:cNvSpPr>
            <a:spLocks noGrp="1"/>
          </p:cNvSpPr>
          <p:nvPr>
            <p:ph type="title"/>
          </p:nvPr>
        </p:nvSpPr>
        <p:spPr>
          <a:xfrm>
            <a:off x="573932" y="1120752"/>
            <a:ext cx="5217270" cy="702291"/>
          </a:xfrm>
        </p:spPr>
        <p:txBody>
          <a:bodyPr>
            <a:noAutofit/>
          </a:bodyPr>
          <a:lstStyle/>
          <a:p>
            <a:pPr algn="ctr"/>
            <a:r>
              <a:rPr lang="en-GB" sz="3000" dirty="0"/>
              <a:t>MOBILE TECHNOLOGIES</a:t>
            </a:r>
          </a:p>
        </p:txBody>
      </p:sp>
      <p:sp>
        <p:nvSpPr>
          <p:cNvPr id="3" name="Content Placeholder 2">
            <a:extLst>
              <a:ext uri="{FF2B5EF4-FFF2-40B4-BE49-F238E27FC236}">
                <a16:creationId xmlns:a16="http://schemas.microsoft.com/office/drawing/2014/main" id="{991E510D-56CF-DBF4-7ECA-F3F1D8944219}"/>
              </a:ext>
            </a:extLst>
          </p:cNvPr>
          <p:cNvSpPr>
            <a:spLocks noGrp="1"/>
          </p:cNvSpPr>
          <p:nvPr>
            <p:ph idx="1"/>
          </p:nvPr>
        </p:nvSpPr>
        <p:spPr>
          <a:xfrm>
            <a:off x="733424" y="2095500"/>
            <a:ext cx="4990404" cy="4248150"/>
          </a:xfrm>
          <a:effectLst/>
        </p:spPr>
        <p:txBody>
          <a:bodyPr>
            <a:normAutofit lnSpcReduction="10000"/>
          </a:bodyPr>
          <a:lstStyle/>
          <a:p>
            <a:pPr marL="0" indent="0">
              <a:buNone/>
            </a:pPr>
            <a:r>
              <a:rPr lang="en-GB" sz="1600" b="1" dirty="0">
                <a:effectLst>
                  <a:outerShdw blurRad="50800" dist="38100" dir="2700000" algn="tl" rotWithShape="0">
                    <a:prstClr val="black">
                      <a:alpha val="50000"/>
                    </a:prstClr>
                  </a:outerShdw>
                </a:effectLst>
              </a:rPr>
              <a:t>The game currently uses gyroscope controls with option keyboard controls to use in-editor. The gyro functionality is basic, but is intended to be further developed to be more intuitive and less erratic. Some consideration has been made already for setting a baseline gyroscope input to account for the way the player is holding the device before beginning play.</a:t>
            </a:r>
          </a:p>
          <a:p>
            <a:pPr marL="0" indent="0">
              <a:buNone/>
            </a:pPr>
            <a:r>
              <a:rPr lang="en-GB" sz="1600" b="1" dirty="0">
                <a:effectLst>
                  <a:outerShdw blurRad="50800" dist="38100" dir="2700000" algn="tl" rotWithShape="0">
                    <a:prstClr val="black">
                      <a:alpha val="50000"/>
                    </a:prstClr>
                  </a:outerShdw>
                </a:effectLst>
              </a:rPr>
              <a:t>The Unity Leaderboard API is intended to be used in this game – this allows for score comparison across both Android and iOS platforms with only a single API call.</a:t>
            </a:r>
          </a:p>
          <a:p>
            <a:pPr marL="0" indent="0">
              <a:buNone/>
            </a:pPr>
            <a:r>
              <a:rPr lang="en-GB" sz="1600" b="1" dirty="0">
                <a:effectLst>
                  <a:outerShdw blurRad="50800" dist="38100" dir="2700000" algn="tl" rotWithShape="0">
                    <a:prstClr val="black">
                      <a:alpha val="50000"/>
                    </a:prstClr>
                  </a:outerShdw>
                </a:effectLst>
              </a:rPr>
              <a:t>The game is also planned to include APIs for Ad integration, mobile purchasing for virtual currency (to be used on a cosmetic storefront).</a:t>
            </a:r>
          </a:p>
        </p:txBody>
      </p:sp>
      <p:sp>
        <p:nvSpPr>
          <p:cNvPr id="5" name="Content Placeholder 2">
            <a:extLst>
              <a:ext uri="{FF2B5EF4-FFF2-40B4-BE49-F238E27FC236}">
                <a16:creationId xmlns:a16="http://schemas.microsoft.com/office/drawing/2014/main" id="{45885440-BD1D-D799-5515-1BF1C897EDF6}"/>
              </a:ext>
            </a:extLst>
          </p:cNvPr>
          <p:cNvSpPr txBox="1">
            <a:spLocks/>
          </p:cNvSpPr>
          <p:nvPr/>
        </p:nvSpPr>
        <p:spPr>
          <a:xfrm>
            <a:off x="6554066" y="6024563"/>
            <a:ext cx="4904509" cy="409576"/>
          </a:xfrm>
          <a:prstGeom prst="rect">
            <a:avLst/>
          </a:prstGeom>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b="1" dirty="0">
                <a:effectLst>
                  <a:outerShdw blurRad="50800" dist="38100" dir="2700000" algn="tl" rotWithShape="0">
                    <a:prstClr val="black">
                      <a:alpha val="50000"/>
                    </a:prstClr>
                  </a:outerShdw>
                </a:effectLst>
              </a:rPr>
              <a:t>Data persistence (high scores) code</a:t>
            </a:r>
          </a:p>
        </p:txBody>
      </p:sp>
      <p:pic>
        <p:nvPicPr>
          <p:cNvPr id="6" name="Picture 5" descr="A white rock with blue text&#10;&#10;Description automatically generated">
            <a:extLst>
              <a:ext uri="{FF2B5EF4-FFF2-40B4-BE49-F238E27FC236}">
                <a16:creationId xmlns:a16="http://schemas.microsoft.com/office/drawing/2014/main" id="{17105F51-2FD3-483B-05F6-5475C0EA82CA}"/>
              </a:ext>
            </a:extLst>
          </p:cNvPr>
          <p:cNvPicPr>
            <a:picLocks noChangeAspect="1"/>
          </p:cNvPicPr>
          <p:nvPr/>
        </p:nvPicPr>
        <p:blipFill>
          <a:blip r:embed="rId3">
            <a:extLst>
              <a:ext uri="{28A0092B-C50C-407E-A947-70E740481C1C}">
                <a14:useLocalDpi xmlns:a14="http://schemas.microsoft.com/office/drawing/2010/main" val="0"/>
              </a:ext>
            </a:extLst>
          </a:blip>
          <a:srcRect l="3707" r="12738" b="1"/>
          <a:stretch/>
        </p:blipFill>
        <p:spPr>
          <a:xfrm>
            <a:off x="136473" y="54591"/>
            <a:ext cx="1625602" cy="914400"/>
          </a:xfrm>
          <a:prstGeom prst="rect">
            <a:avLst/>
          </a:prstGeom>
        </p:spPr>
      </p:pic>
      <p:sp>
        <p:nvSpPr>
          <p:cNvPr id="7" name="Rectangle: Rounded Corners 6">
            <a:extLst>
              <a:ext uri="{FF2B5EF4-FFF2-40B4-BE49-F238E27FC236}">
                <a16:creationId xmlns:a16="http://schemas.microsoft.com/office/drawing/2014/main" id="{77C808D7-2244-839F-4037-60E55FFDEB96}"/>
              </a:ext>
            </a:extLst>
          </p:cNvPr>
          <p:cNvSpPr/>
          <p:nvPr/>
        </p:nvSpPr>
        <p:spPr>
          <a:xfrm>
            <a:off x="6096000" y="1038225"/>
            <a:ext cx="5745990" cy="3219451"/>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14524D6B-A0F2-05B8-BA52-E8D2A5DA6DC4}"/>
              </a:ext>
            </a:extLst>
          </p:cNvPr>
          <p:cNvSpPr txBox="1">
            <a:spLocks/>
          </p:cNvSpPr>
          <p:nvPr/>
        </p:nvSpPr>
        <p:spPr>
          <a:xfrm>
            <a:off x="6554066" y="3796818"/>
            <a:ext cx="4904509" cy="446570"/>
          </a:xfrm>
          <a:prstGeom prst="rect">
            <a:avLst/>
          </a:prstGeom>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b="1" dirty="0">
                <a:effectLst>
                  <a:outerShdw blurRad="50800" dist="38100" dir="2700000" algn="tl" rotWithShape="0">
                    <a:prstClr val="black">
                      <a:alpha val="50000"/>
                    </a:prstClr>
                  </a:outerShdw>
                </a:effectLst>
              </a:rPr>
              <a:t>Gyroscope input &amp; baseline code</a:t>
            </a:r>
          </a:p>
        </p:txBody>
      </p:sp>
      <p:pic>
        <p:nvPicPr>
          <p:cNvPr id="14" name="Picture 13" descr="A computer screen with green and white text&#10;&#10;Description automatically generated">
            <a:extLst>
              <a:ext uri="{FF2B5EF4-FFF2-40B4-BE49-F238E27FC236}">
                <a16:creationId xmlns:a16="http://schemas.microsoft.com/office/drawing/2014/main" id="{7AA0B95D-9DD9-A024-B8CC-7B6848284614}"/>
              </a:ext>
            </a:extLst>
          </p:cNvPr>
          <p:cNvPicPr>
            <a:picLocks noChangeAspect="1"/>
          </p:cNvPicPr>
          <p:nvPr/>
        </p:nvPicPr>
        <p:blipFill>
          <a:blip r:embed="rId4">
            <a:extLst>
              <a:ext uri="{28A0092B-C50C-407E-A947-70E740481C1C}">
                <a14:useLocalDpi xmlns:a14="http://schemas.microsoft.com/office/drawing/2010/main" val="0"/>
              </a:ext>
            </a:extLst>
          </a:blip>
          <a:srcRect r="21016"/>
          <a:stretch/>
        </p:blipFill>
        <p:spPr>
          <a:xfrm>
            <a:off x="6214311" y="1471897"/>
            <a:ext cx="3177339" cy="1824017"/>
          </a:xfrm>
          <a:prstGeom prst="rect">
            <a:avLst/>
          </a:prstGeom>
        </p:spPr>
      </p:pic>
      <p:pic>
        <p:nvPicPr>
          <p:cNvPr id="16" name="Picture 15">
            <a:extLst>
              <a:ext uri="{FF2B5EF4-FFF2-40B4-BE49-F238E27FC236}">
                <a16:creationId xmlns:a16="http://schemas.microsoft.com/office/drawing/2014/main" id="{8B2C4787-EBC2-6B87-41A0-DAD0C31A64F5}"/>
              </a:ext>
            </a:extLst>
          </p:cNvPr>
          <p:cNvPicPr>
            <a:picLocks noChangeAspect="1"/>
          </p:cNvPicPr>
          <p:nvPr/>
        </p:nvPicPr>
        <p:blipFill>
          <a:blip r:embed="rId5"/>
          <a:stretch>
            <a:fillRect/>
          </a:stretch>
        </p:blipFill>
        <p:spPr>
          <a:xfrm>
            <a:off x="9391650" y="1667438"/>
            <a:ext cx="2362200" cy="1349828"/>
          </a:xfrm>
          <a:prstGeom prst="rect">
            <a:avLst/>
          </a:prstGeom>
        </p:spPr>
      </p:pic>
      <p:pic>
        <p:nvPicPr>
          <p:cNvPr id="18" name="Picture 17" descr="A computer screen shot of text&#10;&#10;Description automatically generated">
            <a:extLst>
              <a:ext uri="{FF2B5EF4-FFF2-40B4-BE49-F238E27FC236}">
                <a16:creationId xmlns:a16="http://schemas.microsoft.com/office/drawing/2014/main" id="{C9BADC99-ACF9-6383-6A8F-FDB43291E2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185" y="4611245"/>
            <a:ext cx="2519620" cy="1458385"/>
          </a:xfrm>
          <a:prstGeom prst="rect">
            <a:avLst/>
          </a:prstGeom>
        </p:spPr>
      </p:pic>
    </p:spTree>
    <p:extLst>
      <p:ext uri="{BB962C8B-B14F-4D97-AF65-F5344CB8AC3E}">
        <p14:creationId xmlns:p14="http://schemas.microsoft.com/office/powerpoint/2010/main" val="119902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FC49FD34-F8BB-0B0A-809F-53CE52FDB77C}"/>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DF2173E-13A6-A6CA-5F4B-6E3B181838D7}"/>
              </a:ext>
            </a:extLst>
          </p:cNvPr>
          <p:cNvSpPr/>
          <p:nvPr/>
        </p:nvSpPr>
        <p:spPr>
          <a:xfrm>
            <a:off x="580333" y="1038225"/>
            <a:ext cx="11261657" cy="2254865"/>
          </a:xfrm>
          <a:prstGeom prst="roundRect">
            <a:avLst>
              <a:gd name="adj" fmla="val 4781"/>
            </a:avLst>
          </a:prstGeom>
          <a:solidFill>
            <a:srgbClr val="8895F3">
              <a:alpha val="90000"/>
            </a:srgb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C849778-251A-FEE1-577F-277E6E97E562}"/>
              </a:ext>
            </a:extLst>
          </p:cNvPr>
          <p:cNvSpPr>
            <a:spLocks noGrp="1"/>
          </p:cNvSpPr>
          <p:nvPr>
            <p:ph type="title"/>
          </p:nvPr>
        </p:nvSpPr>
        <p:spPr>
          <a:xfrm>
            <a:off x="580333" y="914400"/>
            <a:ext cx="11456140" cy="880353"/>
          </a:xfrm>
        </p:spPr>
        <p:txBody>
          <a:bodyPr>
            <a:normAutofit/>
          </a:bodyPr>
          <a:lstStyle/>
          <a:p>
            <a:pPr algn="ctr"/>
            <a:r>
              <a:rPr lang="en-GB" dirty="0"/>
              <a:t>JUICE</a:t>
            </a:r>
          </a:p>
        </p:txBody>
      </p:sp>
      <p:sp>
        <p:nvSpPr>
          <p:cNvPr id="3" name="Content Placeholder 2">
            <a:extLst>
              <a:ext uri="{FF2B5EF4-FFF2-40B4-BE49-F238E27FC236}">
                <a16:creationId xmlns:a16="http://schemas.microsoft.com/office/drawing/2014/main" id="{39CEFBE0-1E82-6BF4-99BE-01BDFE3521DF}"/>
              </a:ext>
            </a:extLst>
          </p:cNvPr>
          <p:cNvSpPr>
            <a:spLocks noGrp="1"/>
          </p:cNvSpPr>
          <p:nvPr>
            <p:ph idx="1"/>
          </p:nvPr>
        </p:nvSpPr>
        <p:spPr>
          <a:xfrm>
            <a:off x="739825" y="2095500"/>
            <a:ext cx="10871842" cy="972631"/>
          </a:xfrm>
          <a:effectLst/>
        </p:spPr>
        <p:txBody>
          <a:bodyPr>
            <a:normAutofit/>
          </a:bodyPr>
          <a:lstStyle/>
          <a:p>
            <a:pPr marL="0" indent="0">
              <a:buNone/>
            </a:pPr>
            <a:r>
              <a:rPr lang="en-GB" sz="1600" b="1" dirty="0">
                <a:effectLst>
                  <a:outerShdw blurRad="50800" dist="38100" dir="2700000" algn="tl" rotWithShape="0">
                    <a:prstClr val="black">
                      <a:alpha val="50000"/>
                    </a:prstClr>
                  </a:outerShdw>
                </a:effectLst>
              </a:rPr>
              <a:t>Making a good mobile game requires a lot of “juice”, or small visual and audio effects to stimulate player response. A small amount of interactive juice has been implemented in the reactive menu, but there are dozens of planned juice features to be included in the game. Most will revolve around player interaction with the game world and storefront.</a:t>
            </a:r>
          </a:p>
        </p:txBody>
      </p:sp>
      <p:pic>
        <p:nvPicPr>
          <p:cNvPr id="6" name="Picture 5" descr="A white rock with blue text&#10;&#10;Description automatically generated">
            <a:extLst>
              <a:ext uri="{FF2B5EF4-FFF2-40B4-BE49-F238E27FC236}">
                <a16:creationId xmlns:a16="http://schemas.microsoft.com/office/drawing/2014/main" id="{C2FA51B7-915D-9B05-9B42-ADB29456BDE3}"/>
              </a:ext>
            </a:extLst>
          </p:cNvPr>
          <p:cNvPicPr>
            <a:picLocks noChangeAspect="1"/>
          </p:cNvPicPr>
          <p:nvPr/>
        </p:nvPicPr>
        <p:blipFill>
          <a:blip r:embed="rId3">
            <a:extLst>
              <a:ext uri="{28A0092B-C50C-407E-A947-70E740481C1C}">
                <a14:useLocalDpi xmlns:a14="http://schemas.microsoft.com/office/drawing/2010/main" val="0"/>
              </a:ext>
            </a:extLst>
          </a:blip>
          <a:srcRect l="3707" r="12738" b="1"/>
          <a:stretch/>
        </p:blipFill>
        <p:spPr>
          <a:xfrm>
            <a:off x="136473" y="54591"/>
            <a:ext cx="1625602" cy="914400"/>
          </a:xfrm>
          <a:prstGeom prst="rect">
            <a:avLst/>
          </a:prstGeom>
        </p:spPr>
      </p:pic>
      <p:sp>
        <p:nvSpPr>
          <p:cNvPr id="7" name="Rectangle: Rounded Corners 6">
            <a:extLst>
              <a:ext uri="{FF2B5EF4-FFF2-40B4-BE49-F238E27FC236}">
                <a16:creationId xmlns:a16="http://schemas.microsoft.com/office/drawing/2014/main" id="{07F17C1C-2F32-C62A-6C3B-4B413B4B8BF7}"/>
              </a:ext>
            </a:extLst>
          </p:cNvPr>
          <p:cNvSpPr/>
          <p:nvPr/>
        </p:nvSpPr>
        <p:spPr>
          <a:xfrm>
            <a:off x="7086600" y="3552824"/>
            <a:ext cx="4755390" cy="2952751"/>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D4C0E977-905D-C726-21F0-ADBC5DD1DC5B}"/>
              </a:ext>
            </a:extLst>
          </p:cNvPr>
          <p:cNvSpPr txBox="1">
            <a:spLocks/>
          </p:cNvSpPr>
          <p:nvPr/>
        </p:nvSpPr>
        <p:spPr>
          <a:xfrm>
            <a:off x="7399596" y="5876923"/>
            <a:ext cx="4058979" cy="409576"/>
          </a:xfrm>
          <a:prstGeom prst="rect">
            <a:avLst/>
          </a:prstGeom>
          <a:effectLst/>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effectLst>
                  <a:outerShdw blurRad="50800" dist="38100" dir="2700000" algn="tl" rotWithShape="0">
                    <a:prstClr val="black">
                      <a:alpha val="50000"/>
                    </a:prstClr>
                  </a:outerShdw>
                </a:effectLst>
              </a:rPr>
              <a:t>Menu “proto-juice"</a:t>
            </a:r>
          </a:p>
        </p:txBody>
      </p:sp>
      <p:pic>
        <p:nvPicPr>
          <p:cNvPr id="12" name="Picture 11" descr="A screenshot of a video game&#10;&#10;Description automatically generated">
            <a:extLst>
              <a:ext uri="{FF2B5EF4-FFF2-40B4-BE49-F238E27FC236}">
                <a16:creationId xmlns:a16="http://schemas.microsoft.com/office/drawing/2014/main" id="{BCB52FEA-1582-AA26-4BFC-783B04827E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457" y="3777783"/>
            <a:ext cx="3495675" cy="2099140"/>
          </a:xfrm>
          <a:prstGeom prst="rect">
            <a:avLst/>
          </a:prstGeom>
        </p:spPr>
      </p:pic>
      <p:sp>
        <p:nvSpPr>
          <p:cNvPr id="4" name="Rectangle: Rounded Corners 3">
            <a:extLst>
              <a:ext uri="{FF2B5EF4-FFF2-40B4-BE49-F238E27FC236}">
                <a16:creationId xmlns:a16="http://schemas.microsoft.com/office/drawing/2014/main" id="{646F10B3-B39A-2620-5257-2EBAD54B856D}"/>
              </a:ext>
            </a:extLst>
          </p:cNvPr>
          <p:cNvSpPr/>
          <p:nvPr/>
        </p:nvSpPr>
        <p:spPr>
          <a:xfrm>
            <a:off x="580332" y="3552824"/>
            <a:ext cx="6189405" cy="2952751"/>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E2DC8CEF-E14F-5D11-463C-85CD308E56C1}"/>
              </a:ext>
            </a:extLst>
          </p:cNvPr>
          <p:cNvSpPr txBox="1">
            <a:spLocks/>
          </p:cNvSpPr>
          <p:nvPr/>
        </p:nvSpPr>
        <p:spPr>
          <a:xfrm>
            <a:off x="580333" y="3404419"/>
            <a:ext cx="6189404" cy="880353"/>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algn="ctr"/>
            <a:r>
              <a:rPr lang="en-GB" dirty="0"/>
              <a:t>PLANNED JUICE</a:t>
            </a:r>
          </a:p>
        </p:txBody>
      </p:sp>
      <p:sp>
        <p:nvSpPr>
          <p:cNvPr id="13" name="Content Placeholder 2">
            <a:extLst>
              <a:ext uri="{FF2B5EF4-FFF2-40B4-BE49-F238E27FC236}">
                <a16:creationId xmlns:a16="http://schemas.microsoft.com/office/drawing/2014/main" id="{A5C448B8-64CF-E418-C3A6-564A8D7E6FD3}"/>
              </a:ext>
            </a:extLst>
          </p:cNvPr>
          <p:cNvSpPr txBox="1">
            <a:spLocks/>
          </p:cNvSpPr>
          <p:nvPr/>
        </p:nvSpPr>
        <p:spPr>
          <a:xfrm>
            <a:off x="739825" y="4378586"/>
            <a:ext cx="3089225" cy="1907913"/>
          </a:xfrm>
          <a:prstGeom prst="rect">
            <a:avLst/>
          </a:prstGeom>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effectLst>
                  <a:outerShdw blurRad="50800" dist="38100" dir="2700000" algn="tl" rotWithShape="0">
                    <a:prstClr val="black">
                      <a:alpha val="50000"/>
                    </a:prstClr>
                  </a:outerShdw>
                </a:effectLst>
              </a:rPr>
              <a:t>Positive VFX and SFX for score &amp; life gains, timer increases</a:t>
            </a:r>
          </a:p>
          <a:p>
            <a:r>
              <a:rPr lang="en-GB" sz="1600" b="1" dirty="0">
                <a:effectLst>
                  <a:outerShdw blurRad="50800" dist="38100" dir="2700000" algn="tl" rotWithShape="0">
                    <a:prstClr val="black">
                      <a:alpha val="50000"/>
                    </a:prstClr>
                  </a:outerShdw>
                </a:effectLst>
              </a:rPr>
              <a:t>Negative VFX and SFX for lost lives, low time remaining</a:t>
            </a:r>
          </a:p>
          <a:p>
            <a:endParaRPr lang="en-GB" sz="1600" b="1" dirty="0">
              <a:effectLst>
                <a:outerShdw blurRad="50800" dist="38100" dir="2700000" algn="tl" rotWithShape="0">
                  <a:prstClr val="black">
                    <a:alpha val="50000"/>
                  </a:prstClr>
                </a:outerShdw>
              </a:effectLst>
            </a:endParaRPr>
          </a:p>
        </p:txBody>
      </p:sp>
      <p:sp>
        <p:nvSpPr>
          <p:cNvPr id="14" name="Content Placeholder 2">
            <a:extLst>
              <a:ext uri="{FF2B5EF4-FFF2-40B4-BE49-F238E27FC236}">
                <a16:creationId xmlns:a16="http://schemas.microsoft.com/office/drawing/2014/main" id="{234A24D2-44B9-E7F2-94A2-DA03FCD3284F}"/>
              </a:ext>
            </a:extLst>
          </p:cNvPr>
          <p:cNvSpPr txBox="1">
            <a:spLocks/>
          </p:cNvSpPr>
          <p:nvPr/>
        </p:nvSpPr>
        <p:spPr>
          <a:xfrm>
            <a:off x="3750932" y="4378586"/>
            <a:ext cx="2878467" cy="2022214"/>
          </a:xfrm>
          <a:prstGeom prst="rect">
            <a:avLst/>
          </a:prstGeom>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effectLst>
                  <a:outerShdw blurRad="50800" dist="38100" dir="2700000" algn="tl" rotWithShape="0">
                    <a:prstClr val="black">
                      <a:alpha val="50000"/>
                    </a:prstClr>
                  </a:outerShdw>
                </a:effectLst>
              </a:rPr>
              <a:t>Menu transitions</a:t>
            </a:r>
          </a:p>
          <a:p>
            <a:r>
              <a:rPr lang="en-GB" sz="1600" b="1" dirty="0">
                <a:effectLst>
                  <a:outerShdw blurRad="50800" dist="38100" dir="2700000" algn="tl" rotWithShape="0">
                    <a:prstClr val="black">
                      <a:alpha val="50000"/>
                    </a:prstClr>
                  </a:outerShdw>
                </a:effectLst>
              </a:rPr>
              <a:t>Start game animations and level ease-ins</a:t>
            </a:r>
          </a:p>
          <a:p>
            <a:r>
              <a:rPr lang="en-GB" sz="1600" b="1" dirty="0">
                <a:effectLst>
                  <a:outerShdw blurRad="50800" dist="38100" dir="2700000" algn="tl" rotWithShape="0">
                    <a:prstClr val="black">
                      <a:alpha val="50000"/>
                    </a:prstClr>
                  </a:outerShdw>
                </a:effectLst>
              </a:rPr>
              <a:t>Store notification pop-ups &amp; highlighted sale items </a:t>
            </a:r>
          </a:p>
        </p:txBody>
      </p:sp>
    </p:spTree>
    <p:extLst>
      <p:ext uri="{BB962C8B-B14F-4D97-AF65-F5344CB8AC3E}">
        <p14:creationId xmlns:p14="http://schemas.microsoft.com/office/powerpoint/2010/main" val="1477925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D5DA3CA5-62E9-4729-5CED-322598AB329A}"/>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75EA54F0-8FD7-0759-41E3-7C4C5A012C06}"/>
              </a:ext>
            </a:extLst>
          </p:cNvPr>
          <p:cNvSpPr/>
          <p:nvPr/>
        </p:nvSpPr>
        <p:spPr>
          <a:xfrm>
            <a:off x="573931" y="968991"/>
            <a:ext cx="11075144" cy="5467350"/>
          </a:xfrm>
          <a:prstGeom prst="roundRect">
            <a:avLst>
              <a:gd name="adj" fmla="val 4781"/>
            </a:avLst>
          </a:prstGeom>
          <a:solidFill>
            <a:srgbClr val="8895F3">
              <a:alpha val="90000"/>
            </a:srgb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76444C6-B9AF-DBCF-1D40-E342827E270E}"/>
              </a:ext>
            </a:extLst>
          </p:cNvPr>
          <p:cNvSpPr>
            <a:spLocks noGrp="1"/>
          </p:cNvSpPr>
          <p:nvPr>
            <p:ph type="title"/>
          </p:nvPr>
        </p:nvSpPr>
        <p:spPr>
          <a:xfrm>
            <a:off x="573932" y="914400"/>
            <a:ext cx="11075144" cy="880353"/>
          </a:xfrm>
        </p:spPr>
        <p:txBody>
          <a:bodyPr>
            <a:normAutofit/>
          </a:bodyPr>
          <a:lstStyle/>
          <a:p>
            <a:pPr algn="ctr"/>
            <a:r>
              <a:rPr lang="en-GB" dirty="0"/>
              <a:t>CONCEPT SKETCHES</a:t>
            </a:r>
          </a:p>
        </p:txBody>
      </p:sp>
      <p:sp>
        <p:nvSpPr>
          <p:cNvPr id="3" name="Content Placeholder 2">
            <a:extLst>
              <a:ext uri="{FF2B5EF4-FFF2-40B4-BE49-F238E27FC236}">
                <a16:creationId xmlns:a16="http://schemas.microsoft.com/office/drawing/2014/main" id="{43CED19C-8EBA-BC20-85EA-25C4A9114AF6}"/>
              </a:ext>
            </a:extLst>
          </p:cNvPr>
          <p:cNvSpPr>
            <a:spLocks noGrp="1"/>
          </p:cNvSpPr>
          <p:nvPr>
            <p:ph idx="1"/>
          </p:nvPr>
        </p:nvSpPr>
        <p:spPr>
          <a:xfrm>
            <a:off x="1436571" y="5819062"/>
            <a:ext cx="4674932" cy="435591"/>
          </a:xfrm>
          <a:effectLst/>
        </p:spPr>
        <p:txBody>
          <a:bodyPr>
            <a:normAutofit/>
          </a:bodyPr>
          <a:lstStyle/>
          <a:p>
            <a:pPr marL="0" indent="0" algn="ctr">
              <a:buNone/>
            </a:pPr>
            <a:r>
              <a:rPr lang="en-GB" sz="1600" b="1" dirty="0">
                <a:effectLst>
                  <a:outerShdw blurRad="50800" dist="38100" dir="2700000" algn="tl" rotWithShape="0">
                    <a:prstClr val="black">
                      <a:alpha val="50000"/>
                    </a:prstClr>
                  </a:outerShdw>
                </a:effectLst>
              </a:rPr>
              <a:t>Concept of in-game screen</a:t>
            </a:r>
          </a:p>
        </p:txBody>
      </p:sp>
      <p:pic>
        <p:nvPicPr>
          <p:cNvPr id="6" name="Picture 5" descr="A white rock with blue text&#10;&#10;Description automatically generated">
            <a:extLst>
              <a:ext uri="{FF2B5EF4-FFF2-40B4-BE49-F238E27FC236}">
                <a16:creationId xmlns:a16="http://schemas.microsoft.com/office/drawing/2014/main" id="{71FEA555-3D14-7620-5168-EB03264A6567}"/>
              </a:ext>
            </a:extLst>
          </p:cNvPr>
          <p:cNvPicPr>
            <a:picLocks noChangeAspect="1"/>
          </p:cNvPicPr>
          <p:nvPr/>
        </p:nvPicPr>
        <p:blipFill>
          <a:blip r:embed="rId3">
            <a:extLst>
              <a:ext uri="{28A0092B-C50C-407E-A947-70E740481C1C}">
                <a14:useLocalDpi xmlns:a14="http://schemas.microsoft.com/office/drawing/2010/main" val="0"/>
              </a:ext>
            </a:extLst>
          </a:blip>
          <a:srcRect l="3707" r="12738" b="1"/>
          <a:stretch/>
        </p:blipFill>
        <p:spPr>
          <a:xfrm>
            <a:off x="136473" y="54591"/>
            <a:ext cx="1625602" cy="914400"/>
          </a:xfrm>
          <a:prstGeom prst="rect">
            <a:avLst/>
          </a:prstGeom>
        </p:spPr>
      </p:pic>
      <p:pic>
        <p:nvPicPr>
          <p:cNvPr id="12" name="Picture 11" descr="A paper with text and arrows&#10;&#10;Description automatically generated">
            <a:extLst>
              <a:ext uri="{FF2B5EF4-FFF2-40B4-BE49-F238E27FC236}">
                <a16:creationId xmlns:a16="http://schemas.microsoft.com/office/drawing/2014/main" id="{49F2CA75-5506-CB84-7FCE-1A01E04968A3}"/>
              </a:ext>
            </a:extLst>
          </p:cNvPr>
          <p:cNvPicPr>
            <a:picLocks noChangeAspect="1"/>
          </p:cNvPicPr>
          <p:nvPr/>
        </p:nvPicPr>
        <p:blipFill>
          <a:blip r:embed="rId4">
            <a:extLst>
              <a:ext uri="{28A0092B-C50C-407E-A947-70E740481C1C}">
                <a14:useLocalDpi xmlns:a14="http://schemas.microsoft.com/office/drawing/2010/main" val="0"/>
              </a:ext>
            </a:extLst>
          </a:blip>
          <a:srcRect l="6532" t="7306" r="10029" b="3666"/>
          <a:stretch/>
        </p:blipFill>
        <p:spPr>
          <a:xfrm rot="16200000">
            <a:off x="2130976" y="1469442"/>
            <a:ext cx="3286123" cy="4674931"/>
          </a:xfrm>
          <a:prstGeom prst="rect">
            <a:avLst/>
          </a:prstGeom>
        </p:spPr>
      </p:pic>
      <p:pic>
        <p:nvPicPr>
          <p:cNvPr id="15" name="Picture 14" descr="A white paper with black lines on it&#10;&#10;Description automatically generated">
            <a:extLst>
              <a:ext uri="{FF2B5EF4-FFF2-40B4-BE49-F238E27FC236}">
                <a16:creationId xmlns:a16="http://schemas.microsoft.com/office/drawing/2014/main" id="{57C4CC6F-7423-AE4D-8055-CD83BAE75FAB}"/>
              </a:ext>
            </a:extLst>
          </p:cNvPr>
          <p:cNvPicPr>
            <a:picLocks noChangeAspect="1"/>
          </p:cNvPicPr>
          <p:nvPr/>
        </p:nvPicPr>
        <p:blipFill>
          <a:blip r:embed="rId5">
            <a:extLst>
              <a:ext uri="{28A0092B-C50C-407E-A947-70E740481C1C}">
                <a14:useLocalDpi xmlns:a14="http://schemas.microsoft.com/office/drawing/2010/main" val="0"/>
              </a:ext>
            </a:extLst>
          </a:blip>
          <a:srcRect l="3881" r="26119" b="10000"/>
          <a:stretch/>
        </p:blipFill>
        <p:spPr>
          <a:xfrm rot="10800000">
            <a:off x="7133259" y="1856133"/>
            <a:ext cx="3859557" cy="3721716"/>
          </a:xfrm>
          <a:prstGeom prst="rect">
            <a:avLst/>
          </a:prstGeom>
        </p:spPr>
      </p:pic>
      <p:sp>
        <p:nvSpPr>
          <p:cNvPr id="18" name="Content Placeholder 2">
            <a:extLst>
              <a:ext uri="{FF2B5EF4-FFF2-40B4-BE49-F238E27FC236}">
                <a16:creationId xmlns:a16="http://schemas.microsoft.com/office/drawing/2014/main" id="{987D3D59-49E9-C03F-7CAC-DF4B351984D6}"/>
              </a:ext>
            </a:extLst>
          </p:cNvPr>
          <p:cNvSpPr txBox="1">
            <a:spLocks/>
          </p:cNvSpPr>
          <p:nvPr/>
        </p:nvSpPr>
        <p:spPr>
          <a:xfrm>
            <a:off x="6725571" y="5819062"/>
            <a:ext cx="4674932" cy="435591"/>
          </a:xfrm>
          <a:prstGeom prst="rect">
            <a:avLst/>
          </a:prstGeom>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a:effectLst>
                  <a:outerShdw blurRad="50800" dist="38100" dir="2700000" algn="tl" rotWithShape="0">
                    <a:prstClr val="black">
                      <a:alpha val="50000"/>
                    </a:prstClr>
                  </a:outerShdw>
                </a:effectLst>
              </a:rPr>
              <a:t>Concepts of menu screens</a:t>
            </a:r>
          </a:p>
        </p:txBody>
      </p:sp>
    </p:spTree>
    <p:extLst>
      <p:ext uri="{BB962C8B-B14F-4D97-AF65-F5344CB8AC3E}">
        <p14:creationId xmlns:p14="http://schemas.microsoft.com/office/powerpoint/2010/main" val="114711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EA595A76-1041-25DB-ED31-1E5151871B14}"/>
            </a:ext>
          </a:extLst>
        </p:cNvPr>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1216BE71-85C5-D914-CDF6-CF42B8B678EB}"/>
              </a:ext>
            </a:extLst>
          </p:cNvPr>
          <p:cNvSpPr/>
          <p:nvPr/>
        </p:nvSpPr>
        <p:spPr>
          <a:xfrm>
            <a:off x="573929" y="6084093"/>
            <a:ext cx="11268061" cy="631032"/>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8A58108A-D3E6-EA15-9FCE-75E3A8814431}"/>
              </a:ext>
            </a:extLst>
          </p:cNvPr>
          <p:cNvSpPr/>
          <p:nvPr/>
        </p:nvSpPr>
        <p:spPr>
          <a:xfrm>
            <a:off x="573930" y="1038225"/>
            <a:ext cx="6241149" cy="4905375"/>
          </a:xfrm>
          <a:prstGeom prst="roundRect">
            <a:avLst>
              <a:gd name="adj" fmla="val 4781"/>
            </a:avLst>
          </a:prstGeom>
          <a:solidFill>
            <a:srgbClr val="8895F3">
              <a:alpha val="90000"/>
            </a:srgb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CA9A3E-CCF8-FE82-9096-2819638FAE25}"/>
              </a:ext>
            </a:extLst>
          </p:cNvPr>
          <p:cNvSpPr>
            <a:spLocks noGrp="1"/>
          </p:cNvSpPr>
          <p:nvPr>
            <p:ph type="title"/>
          </p:nvPr>
        </p:nvSpPr>
        <p:spPr>
          <a:xfrm>
            <a:off x="573931" y="914400"/>
            <a:ext cx="6241147" cy="880353"/>
          </a:xfrm>
        </p:spPr>
        <p:txBody>
          <a:bodyPr>
            <a:normAutofit/>
          </a:bodyPr>
          <a:lstStyle/>
          <a:p>
            <a:pPr algn="ctr"/>
            <a:r>
              <a:rPr lang="en-GB" dirty="0"/>
              <a:t>MARKET ANALYSIS</a:t>
            </a:r>
          </a:p>
        </p:txBody>
      </p:sp>
      <p:sp>
        <p:nvSpPr>
          <p:cNvPr id="3" name="Content Placeholder 2">
            <a:extLst>
              <a:ext uri="{FF2B5EF4-FFF2-40B4-BE49-F238E27FC236}">
                <a16:creationId xmlns:a16="http://schemas.microsoft.com/office/drawing/2014/main" id="{223BC0D9-0D85-DBF6-D448-504DB38E27A9}"/>
              </a:ext>
            </a:extLst>
          </p:cNvPr>
          <p:cNvSpPr>
            <a:spLocks noGrp="1"/>
          </p:cNvSpPr>
          <p:nvPr>
            <p:ph idx="1"/>
          </p:nvPr>
        </p:nvSpPr>
        <p:spPr>
          <a:xfrm>
            <a:off x="733423" y="1966912"/>
            <a:ext cx="5969761" cy="3609975"/>
          </a:xfrm>
          <a:effectLst/>
        </p:spPr>
        <p:txBody>
          <a:bodyPr>
            <a:normAutofit fontScale="85000" lnSpcReduction="20000"/>
          </a:bodyPr>
          <a:lstStyle/>
          <a:p>
            <a:pPr marL="0" indent="0">
              <a:buNone/>
            </a:pPr>
            <a:r>
              <a:rPr lang="en-GB" sz="1600" b="1" dirty="0">
                <a:effectLst>
                  <a:outerShdw blurRad="50800" dist="38100" dir="2700000" algn="tl" rotWithShape="0">
                    <a:prstClr val="black">
                      <a:alpha val="50000"/>
                    </a:prstClr>
                  </a:outerShdw>
                </a:effectLst>
              </a:rPr>
              <a:t>I’ve chosen to create an endless runner game for three reasons:</a:t>
            </a:r>
          </a:p>
          <a:p>
            <a:r>
              <a:rPr lang="en-GB" sz="1600" b="1" dirty="0" err="1">
                <a:effectLst>
                  <a:outerShdw blurRad="50800" dist="38100" dir="2700000" algn="tl" rotWithShape="0">
                    <a:prstClr val="black">
                      <a:alpha val="50000"/>
                    </a:prstClr>
                  </a:outerShdw>
                </a:effectLst>
              </a:rPr>
              <a:t>Hypercasual</a:t>
            </a:r>
            <a:r>
              <a:rPr lang="en-GB" sz="1600" b="1" dirty="0">
                <a:effectLst>
                  <a:outerShdw blurRad="50800" dist="38100" dir="2700000" algn="tl" rotWithShape="0">
                    <a:prstClr val="black">
                      <a:alpha val="50000"/>
                    </a:prstClr>
                  </a:outerShdw>
                </a:effectLst>
              </a:rPr>
              <a:t> games occupied 37% of mobile game downloads in 2023</a:t>
            </a:r>
            <a:r>
              <a:rPr lang="en-GB" sz="1600" b="1" baseline="30000" dirty="0">
                <a:effectLst>
                  <a:outerShdw blurRad="50800" dist="38100" dir="2700000" algn="tl" rotWithShape="0">
                    <a:prstClr val="black">
                      <a:alpha val="50000"/>
                    </a:prstClr>
                  </a:outerShdw>
                </a:effectLst>
              </a:rPr>
              <a:t>[1]</a:t>
            </a:r>
            <a:r>
              <a:rPr lang="en-GB" sz="1600" b="1" dirty="0">
                <a:effectLst>
                  <a:outerShdw blurRad="50800" dist="38100" dir="2700000" algn="tl" rotWithShape="0">
                    <a:prstClr val="black">
                      <a:alpha val="50000"/>
                    </a:prstClr>
                  </a:outerShdw>
                </a:effectLst>
              </a:rPr>
              <a:t>, meaning a large market share can be accessed with this format.</a:t>
            </a:r>
            <a:endParaRPr lang="en-GB" sz="1600" b="1" baseline="30000" dirty="0">
              <a:effectLst>
                <a:outerShdw blurRad="50800" dist="38100" dir="2700000" algn="tl" rotWithShape="0">
                  <a:prstClr val="black">
                    <a:alpha val="50000"/>
                  </a:prstClr>
                </a:outerShdw>
              </a:effectLst>
            </a:endParaRPr>
          </a:p>
          <a:p>
            <a:r>
              <a:rPr lang="en-GB" sz="1600" b="1" dirty="0">
                <a:effectLst>
                  <a:outerShdw blurRad="50800" dist="38100" dir="2700000" algn="tl" rotWithShape="0">
                    <a:prstClr val="black">
                      <a:alpha val="50000"/>
                    </a:prstClr>
                  </a:outerShdw>
                </a:effectLst>
              </a:rPr>
              <a:t>The simpler the game, the better</a:t>
            </a:r>
            <a:r>
              <a:rPr lang="en-GB" sz="1600" b="1" baseline="30000" dirty="0">
                <a:effectLst>
                  <a:outerShdw blurRad="50800" dist="38100" dir="2700000" algn="tl" rotWithShape="0">
                    <a:prstClr val="black">
                      <a:alpha val="50000"/>
                    </a:prstClr>
                  </a:outerShdw>
                </a:effectLst>
              </a:rPr>
              <a:t>[2]</a:t>
            </a:r>
            <a:r>
              <a:rPr lang="en-GB" sz="1600" b="1" dirty="0">
                <a:effectLst>
                  <a:outerShdw blurRad="50800" dist="38100" dir="2700000" algn="tl" rotWithShape="0">
                    <a:prstClr val="black">
                      <a:alpha val="50000"/>
                    </a:prstClr>
                  </a:outerShdw>
                </a:effectLst>
              </a:rPr>
              <a:t>. Endless runners offer a simple option for developers to make a game with minimal effort and maximum appeal. This has led to some saturation of the market, however.</a:t>
            </a:r>
          </a:p>
          <a:p>
            <a:r>
              <a:rPr lang="en-GB" sz="1600" b="1" dirty="0">
                <a:effectLst>
                  <a:outerShdw blurRad="50800" dist="38100" dir="2700000" algn="tl" rotWithShape="0">
                    <a:prstClr val="black">
                      <a:alpha val="50000"/>
                    </a:prstClr>
                  </a:outerShdw>
                </a:effectLst>
              </a:rPr>
              <a:t>Endless runner games are often used as background footage for TikTok and other social media “sludge” videos, generating free advertising so long as the game is sufficiently uniquely branded</a:t>
            </a:r>
            <a:r>
              <a:rPr lang="en-GB" sz="1600" b="1" baseline="30000" dirty="0">
                <a:effectLst>
                  <a:outerShdw blurRad="50800" dist="38100" dir="2700000" algn="tl" rotWithShape="0">
                    <a:prstClr val="black">
                      <a:alpha val="50000"/>
                    </a:prstClr>
                  </a:outerShdw>
                </a:effectLst>
              </a:rPr>
              <a:t>[3]</a:t>
            </a:r>
            <a:r>
              <a:rPr lang="en-GB" sz="1600" b="1" dirty="0">
                <a:effectLst>
                  <a:outerShdw blurRad="50800" dist="38100" dir="2700000" algn="tl" rotWithShape="0">
                    <a:prstClr val="black">
                      <a:alpha val="50000"/>
                    </a:prstClr>
                  </a:outerShdw>
                </a:effectLst>
              </a:rPr>
              <a:t>.</a:t>
            </a:r>
          </a:p>
          <a:p>
            <a:r>
              <a:rPr lang="en-GB" sz="1600" b="1" dirty="0">
                <a:effectLst>
                  <a:outerShdw blurRad="50800" dist="38100" dir="2700000" algn="tl" rotWithShape="0">
                    <a:prstClr val="black">
                      <a:alpha val="50000"/>
                    </a:prstClr>
                  </a:outerShdw>
                </a:effectLst>
              </a:rPr>
              <a:t>Endless runner games remain extremely popular with the </a:t>
            </a:r>
            <a:r>
              <a:rPr lang="en-GB" sz="1600" b="1" dirty="0" err="1">
                <a:effectLst>
                  <a:outerShdw blurRad="50800" dist="38100" dir="2700000" algn="tl" rotWithShape="0">
                    <a:prstClr val="black">
                      <a:alpha val="50000"/>
                    </a:prstClr>
                  </a:outerShdw>
                </a:effectLst>
              </a:rPr>
              <a:t>hypercasual</a:t>
            </a:r>
            <a:r>
              <a:rPr lang="en-GB" sz="1600" b="1" dirty="0">
                <a:effectLst>
                  <a:outerShdw blurRad="50800" dist="38100" dir="2700000" algn="tl" rotWithShape="0">
                    <a:prstClr val="black">
                      <a:alpha val="50000"/>
                    </a:prstClr>
                  </a:outerShdw>
                </a:effectLst>
              </a:rPr>
              <a:t> audience due to their simplistic playstyle and instant start-stop gameplay. This is particularly appealing to busy working-age people, which corresponds to 74% of the mobile gaming market</a:t>
            </a:r>
            <a:r>
              <a:rPr lang="en-GB" sz="1600" b="1" baseline="30000" dirty="0">
                <a:effectLst>
                  <a:outerShdw blurRad="50800" dist="38100" dir="2700000" algn="tl" rotWithShape="0">
                    <a:prstClr val="black">
                      <a:alpha val="50000"/>
                    </a:prstClr>
                  </a:outerShdw>
                </a:effectLst>
              </a:rPr>
              <a:t>[4]</a:t>
            </a:r>
            <a:endParaRPr lang="en-GB" sz="1600" b="1" dirty="0">
              <a:effectLst>
                <a:outerShdw blurRad="50800" dist="38100" dir="2700000" algn="tl" rotWithShape="0">
                  <a:prstClr val="black">
                    <a:alpha val="50000"/>
                  </a:prstClr>
                </a:outerShdw>
              </a:effectLst>
            </a:endParaRPr>
          </a:p>
        </p:txBody>
      </p:sp>
      <p:pic>
        <p:nvPicPr>
          <p:cNvPr id="6" name="Picture 5" descr="A white rock with blue text&#10;&#10;Description automatically generated">
            <a:extLst>
              <a:ext uri="{FF2B5EF4-FFF2-40B4-BE49-F238E27FC236}">
                <a16:creationId xmlns:a16="http://schemas.microsoft.com/office/drawing/2014/main" id="{7BDA9326-1B60-C4A4-7286-7B2B795866ED}"/>
              </a:ext>
            </a:extLst>
          </p:cNvPr>
          <p:cNvPicPr>
            <a:picLocks noChangeAspect="1"/>
          </p:cNvPicPr>
          <p:nvPr/>
        </p:nvPicPr>
        <p:blipFill>
          <a:blip r:embed="rId3">
            <a:extLst>
              <a:ext uri="{28A0092B-C50C-407E-A947-70E740481C1C}">
                <a14:useLocalDpi xmlns:a14="http://schemas.microsoft.com/office/drawing/2010/main" val="0"/>
              </a:ext>
            </a:extLst>
          </a:blip>
          <a:srcRect l="3707" r="12738" b="1"/>
          <a:stretch/>
        </p:blipFill>
        <p:spPr>
          <a:xfrm>
            <a:off x="136473" y="54591"/>
            <a:ext cx="1625602" cy="914400"/>
          </a:xfrm>
          <a:prstGeom prst="rect">
            <a:avLst/>
          </a:prstGeom>
        </p:spPr>
      </p:pic>
      <p:sp>
        <p:nvSpPr>
          <p:cNvPr id="7" name="Rectangle: Rounded Corners 6">
            <a:extLst>
              <a:ext uri="{FF2B5EF4-FFF2-40B4-BE49-F238E27FC236}">
                <a16:creationId xmlns:a16="http://schemas.microsoft.com/office/drawing/2014/main" id="{717F79C3-87E7-C50E-A7D9-8AAF46E91067}"/>
              </a:ext>
            </a:extLst>
          </p:cNvPr>
          <p:cNvSpPr/>
          <p:nvPr/>
        </p:nvSpPr>
        <p:spPr>
          <a:xfrm>
            <a:off x="7086600" y="1038225"/>
            <a:ext cx="4755390" cy="2452687"/>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4FEB30D6-86F4-9F96-FC16-CD056FEF71D1}"/>
              </a:ext>
            </a:extLst>
          </p:cNvPr>
          <p:cNvSpPr txBox="1">
            <a:spLocks/>
          </p:cNvSpPr>
          <p:nvPr/>
        </p:nvSpPr>
        <p:spPr>
          <a:xfrm>
            <a:off x="7399596" y="3085847"/>
            <a:ext cx="4058979" cy="261938"/>
          </a:xfrm>
          <a:prstGeom prst="rect">
            <a:avLst/>
          </a:prstGeom>
          <a:effectLst/>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b="1" dirty="0">
                <a:effectLst>
                  <a:outerShdw blurRad="50800" dist="38100" dir="2700000" algn="tl" rotWithShape="0">
                    <a:prstClr val="black">
                      <a:alpha val="50000"/>
                    </a:prstClr>
                  </a:outerShdw>
                </a:effectLst>
              </a:rPr>
              <a:t>Mobile game market shares by type in 2023 </a:t>
            </a:r>
            <a:r>
              <a:rPr lang="en-GB" sz="1400" b="1" baseline="30000" dirty="0">
                <a:effectLst>
                  <a:outerShdw blurRad="50800" dist="38100" dir="2700000" algn="tl" rotWithShape="0">
                    <a:prstClr val="black">
                      <a:alpha val="50000"/>
                    </a:prstClr>
                  </a:outerShdw>
                </a:effectLst>
              </a:rPr>
              <a:t>[1]</a:t>
            </a:r>
          </a:p>
        </p:txBody>
      </p:sp>
      <p:sp>
        <p:nvSpPr>
          <p:cNvPr id="4" name="Content Placeholder 2">
            <a:extLst>
              <a:ext uri="{FF2B5EF4-FFF2-40B4-BE49-F238E27FC236}">
                <a16:creationId xmlns:a16="http://schemas.microsoft.com/office/drawing/2014/main" id="{39583C51-250F-59E6-D0B8-E5950A506FEF}"/>
              </a:ext>
            </a:extLst>
          </p:cNvPr>
          <p:cNvSpPr txBox="1">
            <a:spLocks/>
          </p:cNvSpPr>
          <p:nvPr/>
        </p:nvSpPr>
        <p:spPr>
          <a:xfrm>
            <a:off x="573929" y="6122878"/>
            <a:ext cx="5522071" cy="559416"/>
          </a:xfrm>
          <a:prstGeom prst="rect">
            <a:avLst/>
          </a:prstGeom>
          <a:effectLst/>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900" b="1" dirty="0">
                <a:effectLst>
                  <a:outerShdw blurRad="50800" dist="38100" dir="2700000" algn="tl" rotWithShape="0">
                    <a:prstClr val="black">
                      <a:alpha val="50000"/>
                    </a:prstClr>
                  </a:outerShdw>
                </a:effectLst>
              </a:rPr>
              <a:t>[1] </a:t>
            </a:r>
            <a:r>
              <a:rPr lang="en-GB" sz="900" b="1" dirty="0">
                <a:effectLst>
                  <a:outerShdw blurRad="50800" dist="38100" dir="2700000" algn="tl" rotWithShape="0">
                    <a:prstClr val="black">
                      <a:alpha val="50000"/>
                    </a:prstClr>
                  </a:outerShdw>
                </a:effectLst>
                <a:hlinkClick r:id="rId4"/>
              </a:rPr>
              <a:t>ht</a:t>
            </a:r>
            <a:r>
              <a:rPr lang="en-GB" sz="900" b="1" dirty="0">
                <a:effectLst>
                  <a:outerShdw blurRad="50800" dist="38100" dir="2700000" algn="tl" rotWithShape="0">
                    <a:prstClr val="black">
                      <a:alpha val="50000"/>
                    </a:prstClr>
                  </a:outerShdw>
                </a:effectLst>
                <a:hlinkClick r:id="rId4"/>
              </a:rPr>
              <a:t>tps://www.blog.udonis.co/mobile-marketing/mobile-games/mobile-game-market-trends</a:t>
            </a:r>
            <a:br>
              <a:rPr lang="en-GB" sz="900" b="1" dirty="0">
                <a:effectLst>
                  <a:outerShdw blurRad="50800" dist="38100" dir="2700000" algn="tl" rotWithShape="0">
                    <a:prstClr val="black">
                      <a:alpha val="50000"/>
                    </a:prstClr>
                  </a:outerShdw>
                </a:effectLst>
              </a:rPr>
            </a:br>
            <a:r>
              <a:rPr lang="en-GB" sz="900" b="1" dirty="0">
                <a:effectLst>
                  <a:outerShdw blurRad="50800" dist="38100" dir="2700000" algn="tl" rotWithShape="0">
                    <a:prstClr val="black">
                      <a:alpha val="50000"/>
                    </a:prstClr>
                  </a:outerShdw>
                </a:effectLst>
              </a:rPr>
              <a:t>[2] </a:t>
            </a:r>
            <a:r>
              <a:rPr lang="en-GB" sz="900" b="1" dirty="0">
                <a:effectLst>
                  <a:outerShdw blurRad="50800" dist="38100" dir="2700000" algn="tl" rotWithShape="0">
                    <a:prstClr val="black">
                      <a:alpha val="50000"/>
                    </a:prstClr>
                  </a:outerShdw>
                </a:effectLst>
                <a:hlinkClick r:id="rId5"/>
              </a:rPr>
              <a:t>https://supersonic.com/learn/blog/the-past-present-and-future-of-hyper-casual-runner-games</a:t>
            </a:r>
            <a:br>
              <a:rPr lang="en-GB" sz="900" b="1" dirty="0">
                <a:effectLst>
                  <a:outerShdw blurRad="50800" dist="38100" dir="2700000" algn="tl" rotWithShape="0">
                    <a:prstClr val="black">
                      <a:alpha val="50000"/>
                    </a:prstClr>
                  </a:outerShdw>
                </a:effectLst>
              </a:rPr>
            </a:br>
            <a:r>
              <a:rPr lang="en-GB" sz="900" b="1" dirty="0">
                <a:effectLst>
                  <a:outerShdw blurRad="50800" dist="38100" dir="2700000" algn="tl" rotWithShape="0">
                    <a:prstClr val="black">
                      <a:alpha val="50000"/>
                    </a:prstClr>
                  </a:outerShdw>
                </a:effectLst>
              </a:rPr>
              <a:t>[3] </a:t>
            </a:r>
            <a:r>
              <a:rPr lang="en-GB" sz="900" b="1" dirty="0">
                <a:effectLst>
                  <a:outerShdw blurRad="50800" dist="38100" dir="2700000" algn="tl" rotWithShape="0">
                    <a:prstClr val="black">
                      <a:alpha val="50000"/>
                    </a:prstClr>
                  </a:outerShdw>
                </a:effectLst>
                <a:hlinkClick r:id="rId6"/>
              </a:rPr>
              <a:t>https://www.polygon.com/23649389/tiktok-sludge-content-subway-surfers-attention-span-hasanabi</a:t>
            </a:r>
            <a:endParaRPr lang="en-GB" sz="900" b="1" dirty="0">
              <a:effectLst>
                <a:outerShdw blurRad="50800" dist="38100" dir="2700000" algn="tl" rotWithShape="0">
                  <a:prstClr val="black">
                    <a:alpha val="50000"/>
                  </a:prstClr>
                </a:outerShdw>
              </a:effectLst>
            </a:endParaRPr>
          </a:p>
        </p:txBody>
      </p:sp>
      <p:sp>
        <p:nvSpPr>
          <p:cNvPr id="19" name="Rectangle: Rounded Corners 18">
            <a:extLst>
              <a:ext uri="{FF2B5EF4-FFF2-40B4-BE49-F238E27FC236}">
                <a16:creationId xmlns:a16="http://schemas.microsoft.com/office/drawing/2014/main" id="{841BA5D7-8134-7E72-44F3-0A5016AFA179}"/>
              </a:ext>
            </a:extLst>
          </p:cNvPr>
          <p:cNvSpPr/>
          <p:nvPr/>
        </p:nvSpPr>
        <p:spPr>
          <a:xfrm>
            <a:off x="7086600" y="3615927"/>
            <a:ext cx="4755390" cy="2308623"/>
          </a:xfrm>
          <a:prstGeom prst="roundRect">
            <a:avLst>
              <a:gd name="adj" fmla="val 4781"/>
            </a:avLst>
          </a:prstGeom>
          <a:solidFill>
            <a:schemeClr val="accent1">
              <a:alpha val="90000"/>
            </a:schemeClr>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Content Placeholder 2">
            <a:extLst>
              <a:ext uri="{FF2B5EF4-FFF2-40B4-BE49-F238E27FC236}">
                <a16:creationId xmlns:a16="http://schemas.microsoft.com/office/drawing/2014/main" id="{A4E7A722-9076-8AC2-AF93-A3CFD428F0CB}"/>
              </a:ext>
            </a:extLst>
          </p:cNvPr>
          <p:cNvSpPr txBox="1">
            <a:spLocks/>
          </p:cNvSpPr>
          <p:nvPr/>
        </p:nvSpPr>
        <p:spPr>
          <a:xfrm>
            <a:off x="7399596" y="5595937"/>
            <a:ext cx="4058979" cy="261938"/>
          </a:xfrm>
          <a:prstGeom prst="rect">
            <a:avLst/>
          </a:prstGeom>
          <a:effectLst/>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b="1" dirty="0">
                <a:effectLst>
                  <a:outerShdw blurRad="50800" dist="38100" dir="2700000" algn="tl" rotWithShape="0">
                    <a:prstClr val="black">
                      <a:alpha val="50000"/>
                    </a:prstClr>
                  </a:outerShdw>
                </a:effectLst>
              </a:rPr>
              <a:t>Demographics of mobile gamers </a:t>
            </a:r>
            <a:r>
              <a:rPr lang="en-GB" sz="1400" b="1" baseline="30000" dirty="0">
                <a:effectLst>
                  <a:outerShdw blurRad="50800" dist="38100" dir="2700000" algn="tl" rotWithShape="0">
                    <a:prstClr val="black">
                      <a:alpha val="50000"/>
                    </a:prstClr>
                  </a:outerShdw>
                </a:effectLst>
              </a:rPr>
              <a:t>[4]</a:t>
            </a:r>
          </a:p>
        </p:txBody>
      </p:sp>
      <p:sp>
        <p:nvSpPr>
          <p:cNvPr id="25" name="Content Placeholder 2">
            <a:extLst>
              <a:ext uri="{FF2B5EF4-FFF2-40B4-BE49-F238E27FC236}">
                <a16:creationId xmlns:a16="http://schemas.microsoft.com/office/drawing/2014/main" id="{330D13C3-6A7C-3A96-E82C-C5C9C3BFDAA4}"/>
              </a:ext>
            </a:extLst>
          </p:cNvPr>
          <p:cNvSpPr txBox="1">
            <a:spLocks/>
          </p:cNvSpPr>
          <p:nvPr/>
        </p:nvSpPr>
        <p:spPr>
          <a:xfrm>
            <a:off x="6096000" y="6122878"/>
            <a:ext cx="5522071" cy="559416"/>
          </a:xfrm>
          <a:prstGeom prst="rect">
            <a:avLst/>
          </a:prstGeom>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900" b="1" dirty="0">
                <a:effectLst>
                  <a:outerShdw blurRad="50800" dist="38100" dir="2700000" algn="tl" rotWithShape="0">
                    <a:prstClr val="black">
                      <a:alpha val="50000"/>
                    </a:prstClr>
                  </a:outerShdw>
                </a:effectLst>
              </a:rPr>
              <a:t>[4] </a:t>
            </a:r>
            <a:r>
              <a:rPr lang="en-GB" sz="900" b="1" dirty="0">
                <a:effectLst>
                  <a:outerShdw blurRad="50800" dist="38100" dir="2700000" algn="tl" rotWithShape="0">
                    <a:prstClr val="black">
                      <a:alpha val="50000"/>
                    </a:prstClr>
                  </a:outerShdw>
                </a:effectLst>
                <a:hlinkClick r:id="rId7"/>
              </a:rPr>
              <a:t>https://www.mmaglobal.com/research/myth-busting-mobile-gaming-demographics</a:t>
            </a:r>
            <a:endParaRPr lang="en-GB" sz="900" b="1" dirty="0">
              <a:effectLst>
                <a:outerShdw blurRad="50800" dist="38100" dir="2700000" algn="tl" rotWithShape="0">
                  <a:prstClr val="black">
                    <a:alpha val="50000"/>
                  </a:prstClr>
                </a:outerShdw>
              </a:effectLst>
            </a:endParaRPr>
          </a:p>
        </p:txBody>
      </p:sp>
      <p:graphicFrame>
        <p:nvGraphicFramePr>
          <p:cNvPr id="28" name="Chart 27">
            <a:extLst>
              <a:ext uri="{FF2B5EF4-FFF2-40B4-BE49-F238E27FC236}">
                <a16:creationId xmlns:a16="http://schemas.microsoft.com/office/drawing/2014/main" id="{5E73FF10-6B78-179E-7F37-B16CC0914CCF}"/>
              </a:ext>
            </a:extLst>
          </p:cNvPr>
          <p:cNvGraphicFramePr/>
          <p:nvPr>
            <p:extLst>
              <p:ext uri="{D42A27DB-BD31-4B8C-83A1-F6EECF244321}">
                <p14:modId xmlns:p14="http://schemas.microsoft.com/office/powerpoint/2010/main" val="4110334300"/>
              </p:ext>
            </p:extLst>
          </p:nvPr>
        </p:nvGraphicFramePr>
        <p:xfrm>
          <a:off x="7252536" y="933450"/>
          <a:ext cx="4463214" cy="239791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9" name="Chart 28">
            <a:extLst>
              <a:ext uri="{FF2B5EF4-FFF2-40B4-BE49-F238E27FC236}">
                <a16:creationId xmlns:a16="http://schemas.microsoft.com/office/drawing/2014/main" id="{80485F0B-E881-025A-8710-DE1AFFCDDB4C}"/>
              </a:ext>
            </a:extLst>
          </p:cNvPr>
          <p:cNvGraphicFramePr/>
          <p:nvPr>
            <p:extLst>
              <p:ext uri="{D42A27DB-BD31-4B8C-83A1-F6EECF244321}">
                <p14:modId xmlns:p14="http://schemas.microsoft.com/office/powerpoint/2010/main" val="2005753714"/>
              </p:ext>
            </p:extLst>
          </p:nvPr>
        </p:nvGraphicFramePr>
        <p:xfrm>
          <a:off x="7252536" y="3615927"/>
          <a:ext cx="4463214" cy="239791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0" name="Chart 29">
            <a:extLst>
              <a:ext uri="{FF2B5EF4-FFF2-40B4-BE49-F238E27FC236}">
                <a16:creationId xmlns:a16="http://schemas.microsoft.com/office/drawing/2014/main" id="{4FEFC15C-CA4C-A365-B834-CCEA568A2B4F}"/>
              </a:ext>
            </a:extLst>
          </p:cNvPr>
          <p:cNvGraphicFramePr/>
          <p:nvPr>
            <p:extLst>
              <p:ext uri="{D42A27DB-BD31-4B8C-83A1-F6EECF244321}">
                <p14:modId xmlns:p14="http://schemas.microsoft.com/office/powerpoint/2010/main" val="2501624821"/>
              </p:ext>
            </p:extLst>
          </p:nvPr>
        </p:nvGraphicFramePr>
        <p:xfrm>
          <a:off x="7252536" y="3467860"/>
          <a:ext cx="4463214" cy="239791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873475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9A9B5D1F-83FB-67A4-EF8A-7340C76FDFFB}"/>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30262F43-AC29-DEED-CFC9-428647326263}"/>
              </a:ext>
            </a:extLst>
          </p:cNvPr>
          <p:cNvSpPr>
            <a:spLocks noGrp="1"/>
          </p:cNvSpPr>
          <p:nvPr>
            <p:ph type="title"/>
          </p:nvPr>
        </p:nvSpPr>
        <p:spPr>
          <a:xfrm>
            <a:off x="652371" y="5013233"/>
            <a:ext cx="10625229" cy="1470903"/>
          </a:xfrm>
        </p:spPr>
        <p:txBody>
          <a:bodyPr>
            <a:normAutofit fontScale="90000"/>
          </a:bodyPr>
          <a:lstStyle/>
          <a:p>
            <a:pPr algn="ctr"/>
            <a:r>
              <a:rPr lang="en-GB" sz="8800" dirty="0"/>
              <a:t>DEMO TIME!</a:t>
            </a:r>
          </a:p>
        </p:txBody>
      </p:sp>
      <p:pic>
        <p:nvPicPr>
          <p:cNvPr id="17" name="Picture 16" descr="A white rock with blue text&#10;&#10;Description automatically generated">
            <a:extLst>
              <a:ext uri="{FF2B5EF4-FFF2-40B4-BE49-F238E27FC236}">
                <a16:creationId xmlns:a16="http://schemas.microsoft.com/office/drawing/2014/main" id="{D761E702-9182-5D3E-118E-1C790A2961B7}"/>
              </a:ext>
            </a:extLst>
          </p:cNvPr>
          <p:cNvPicPr>
            <a:picLocks noChangeAspect="1"/>
          </p:cNvPicPr>
          <p:nvPr/>
        </p:nvPicPr>
        <p:blipFill>
          <a:blip r:embed="rId3">
            <a:extLst>
              <a:ext uri="{28A0092B-C50C-407E-A947-70E740481C1C}">
                <a14:useLocalDpi xmlns:a14="http://schemas.microsoft.com/office/drawing/2010/main" val="0"/>
              </a:ext>
            </a:extLst>
          </a:blip>
          <a:srcRect l="3707" r="12738" b="1"/>
          <a:stretch/>
        </p:blipFill>
        <p:spPr>
          <a:xfrm>
            <a:off x="1850186" y="373864"/>
            <a:ext cx="8039098" cy="4521986"/>
          </a:xfrm>
          <a:prstGeom prst="rect">
            <a:avLst/>
          </a:prstGeom>
        </p:spPr>
      </p:pic>
    </p:spTree>
    <p:extLst>
      <p:ext uri="{BB962C8B-B14F-4D97-AF65-F5344CB8AC3E}">
        <p14:creationId xmlns:p14="http://schemas.microsoft.com/office/powerpoint/2010/main" val="2733439246"/>
      </p:ext>
    </p:extLst>
  </p:cSld>
  <p:clrMapOvr>
    <a:masterClrMapping/>
  </p:clrMapOvr>
</p:sld>
</file>

<file path=ppt/theme/theme1.xml><?xml version="1.0" encoding="utf-8"?>
<a:theme xmlns:a="http://schemas.openxmlformats.org/drawingml/2006/main" name="CitationVTI">
  <a:themeElements>
    <a:clrScheme name="Citation">
      <a:dk1>
        <a:sysClr val="windowText" lastClr="000000"/>
      </a:dk1>
      <a:lt1>
        <a:sysClr val="window" lastClr="FFFFFF"/>
      </a:lt1>
      <a:dk2>
        <a:srgbClr val="01375D"/>
      </a:dk2>
      <a:lt2>
        <a:srgbClr val="F3F2EF"/>
      </a:lt2>
      <a:accent1>
        <a:srgbClr val="29A3D2"/>
      </a:accent1>
      <a:accent2>
        <a:srgbClr val="0669AC"/>
      </a:accent2>
      <a:accent3>
        <a:srgbClr val="FD891C"/>
      </a:accent3>
      <a:accent4>
        <a:srgbClr val="FD6927"/>
      </a:accent4>
      <a:accent5>
        <a:srgbClr val="F95131"/>
      </a:accent5>
      <a:accent6>
        <a:srgbClr val="CE5FAE"/>
      </a:accent6>
      <a:hlink>
        <a:srgbClr val="0F8EC1"/>
      </a:hlink>
      <a:folHlink>
        <a:srgbClr val="DC6400"/>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docProps/app.xml><?xml version="1.0" encoding="utf-8"?>
<Properties xmlns="http://schemas.openxmlformats.org/officeDocument/2006/extended-properties" xmlns:vt="http://schemas.openxmlformats.org/officeDocument/2006/docPropsVTypes">
  <TotalTime>236</TotalTime>
  <Words>888</Words>
  <Application>Microsoft Office PowerPoint</Application>
  <PresentationFormat>Widescreen</PresentationFormat>
  <Paragraphs>76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Grandview</vt:lpstr>
      <vt:lpstr>Grandview Display</vt:lpstr>
      <vt:lpstr>CitationVTI</vt:lpstr>
      <vt:lpstr>PowerPoint Presentation</vt:lpstr>
      <vt:lpstr>Who am i?</vt:lpstr>
      <vt:lpstr>GAME PREMISE</vt:lpstr>
      <vt:lpstr>PROTOTYPE FEATURES</vt:lpstr>
      <vt:lpstr>MOBILE TECHNOLOGIES</vt:lpstr>
      <vt:lpstr>JUICE</vt:lpstr>
      <vt:lpstr>CONCEPT SKETCHES</vt:lpstr>
      <vt:lpstr>MARKET ANALYSIS</vt:lpstr>
      <vt:lpstr>DEMO TIME!</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Henry Cutts</dc:creator>
  <cp:lastModifiedBy>Henry Cutts</cp:lastModifiedBy>
  <cp:revision>2</cp:revision>
  <dcterms:created xsi:type="dcterms:W3CDTF">2024-10-27T14:03:00Z</dcterms:created>
  <dcterms:modified xsi:type="dcterms:W3CDTF">2024-10-27T17:59:13Z</dcterms:modified>
</cp:coreProperties>
</file>